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39" r:id="rId4"/>
  </p:sldMasterIdLst>
  <p:notesMasterIdLst>
    <p:notesMasterId r:id="rId26"/>
  </p:notesMasterIdLst>
  <p:handoutMasterIdLst>
    <p:handoutMasterId r:id="rId27"/>
  </p:handoutMasterIdLst>
  <p:sldIdLst>
    <p:sldId id="306" r:id="rId5"/>
    <p:sldId id="268" r:id="rId6"/>
    <p:sldId id="325" r:id="rId7"/>
    <p:sldId id="304" r:id="rId8"/>
    <p:sldId id="322" r:id="rId9"/>
    <p:sldId id="318" r:id="rId10"/>
    <p:sldId id="320" r:id="rId11"/>
    <p:sldId id="319" r:id="rId12"/>
    <p:sldId id="331" r:id="rId13"/>
    <p:sldId id="327" r:id="rId14"/>
    <p:sldId id="324" r:id="rId15"/>
    <p:sldId id="328" r:id="rId16"/>
    <p:sldId id="330" r:id="rId17"/>
    <p:sldId id="329" r:id="rId18"/>
    <p:sldId id="332" r:id="rId19"/>
    <p:sldId id="326" r:id="rId20"/>
    <p:sldId id="334" r:id="rId21"/>
    <p:sldId id="333" r:id="rId22"/>
    <p:sldId id="335" r:id="rId23"/>
    <p:sldId id="305" r:id="rId24"/>
    <p:sldId id="32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64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9C93"/>
    <a:srgbClr val="F7EDE9"/>
    <a:srgbClr val="965A75"/>
    <a:srgbClr val="D86284"/>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524" autoAdjust="0"/>
  </p:normalViewPr>
  <p:slideViewPr>
    <p:cSldViewPr snapToGrid="0">
      <p:cViewPr varScale="1">
        <p:scale>
          <a:sx n="120" d="100"/>
          <a:sy n="120" d="100"/>
        </p:scale>
        <p:origin x="120" y="252"/>
      </p:cViewPr>
      <p:guideLst>
        <p:guide pos="3840"/>
        <p:guide orient="horz" pos="648"/>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2/5/2024</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1</a:t>
            </a:fld>
            <a:endParaRPr lang="en-US" dirty="0"/>
          </a:p>
        </p:txBody>
      </p:sp>
    </p:spTree>
    <p:extLst>
      <p:ext uri="{BB962C8B-B14F-4D97-AF65-F5344CB8AC3E}">
        <p14:creationId xmlns:p14="http://schemas.microsoft.com/office/powerpoint/2010/main" val="1913621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16178703"/>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12625758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CEABB6-07DC-46E8-9B57-56EC44A396E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17634403"/>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2142180"/>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77416276"/>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23436607"/>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02056931"/>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8572188"/>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323108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529322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78223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755292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20XX</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81339273"/>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1807566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Contoso business plan</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10691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Contoso business plan</a:t>
            </a:r>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04854267"/>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Contoso business plan</a:t>
            </a:r>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21887241"/>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457652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07806491"/>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zigZag">
          <a:fgClr>
            <a:srgbClr val="92D050"/>
          </a:fgClr>
          <a:bgClr>
            <a:schemeClr val="bg1"/>
          </a:bgClr>
        </a:patt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20XX</a:t>
            </a:r>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Contoso business plan</a:t>
            </a:r>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3631538"/>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60" r:id="rId19"/>
    <p:sldLayoutId id="2147483649" r:id="rId20"/>
    <p:sldLayoutId id="2147483654" r:id="rId21"/>
    <p:sldLayoutId id="2147483675" r:id="rId22"/>
    <p:sldLayoutId id="2147483667" r:id="rId23"/>
    <p:sldLayoutId id="2147483651" r:id="rId24"/>
    <p:sldLayoutId id="2147483670" r:id="rId25"/>
    <p:sldLayoutId id="2147483672" r:id="rId26"/>
    <p:sldLayoutId id="2147483668" r:id="rId27"/>
    <p:sldLayoutId id="2147483673" r:id="rId28"/>
  </p:sldLayoutIdLst>
  <p:hf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9.gif"/></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wmf"/></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wmf"/></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5.wmf"/></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7.png"/><Relationship Id="rId1" Type="http://schemas.openxmlformats.org/officeDocument/2006/relationships/slideLayout" Target="../slideLayouts/slideLayout25.xml"/><Relationship Id="rId5" Type="http://schemas.openxmlformats.org/officeDocument/2006/relationships/image" Target="../media/image38.png"/><Relationship Id="rId4" Type="http://schemas.openxmlformats.org/officeDocument/2006/relationships/image" Target="../media/image36.jp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hyperlink" Target="https://freesvg.org/thank-you-decoration" TargetMode="External"/><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wmf"/></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wmf"/></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rgbClr val="C59C93"/>
          </a:fgClr>
          <a:bgClr>
            <a:schemeClr val="bg1"/>
          </a:bgClr>
        </a:patt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463040" y="2799983"/>
            <a:ext cx="4031311" cy="1339794"/>
          </a:xfrm>
        </p:spPr>
        <p:txBody>
          <a:bodyPr vert="horz" lIns="91440" tIns="45720" rIns="91440" bIns="45720" rtlCol="0" anchor="t">
            <a:normAutofit/>
          </a:bodyPr>
          <a:lstStyle/>
          <a:p>
            <a:pPr algn="ctr"/>
            <a:r>
              <a:rPr lang="en-US" sz="2100" b="1" i="0" dirty="0">
                <a:solidFill>
                  <a:srgbClr val="0070C0"/>
                </a:solidFill>
                <a:effectLst/>
                <a:latin typeface="Hadassah Friedlaender" panose="020F0502020204030204" pitchFamily="18" charset="-79"/>
                <a:cs typeface="Hadassah Friedlaender" panose="020F0502020204030204" pitchFamily="18" charset="-79"/>
              </a:rPr>
              <a:t>Data </a:t>
            </a:r>
            <a:r>
              <a:rPr lang="en-US" sz="2100" b="1" dirty="0">
                <a:solidFill>
                  <a:srgbClr val="0070C0"/>
                </a:solidFill>
                <a:latin typeface="Hadassah Friedlaender" panose="020F0502020204030204" pitchFamily="18" charset="-79"/>
                <a:cs typeface="Hadassah Friedlaender" panose="020F0502020204030204" pitchFamily="18" charset="-79"/>
              </a:rPr>
              <a:t>Visualizations</a:t>
            </a:r>
            <a:r>
              <a:rPr lang="en-US" sz="2100" b="1" i="0" dirty="0">
                <a:solidFill>
                  <a:srgbClr val="0070C0"/>
                </a:solidFill>
                <a:effectLst/>
                <a:latin typeface="Hadassah Friedlaender" panose="020F0502020204030204" pitchFamily="18" charset="-79"/>
                <a:cs typeface="Hadassah Friedlaender" panose="020F0502020204030204" pitchFamily="18" charset="-79"/>
              </a:rPr>
              <a:t> on the</a:t>
            </a:r>
            <a:r>
              <a:rPr lang="en-US" sz="2100" b="1" dirty="0">
                <a:solidFill>
                  <a:srgbClr val="0070C0"/>
                </a:solidFill>
                <a:latin typeface="Hadassah Friedlaender" panose="020F0502020204030204" pitchFamily="18" charset="-79"/>
                <a:cs typeface="Hadassah Friedlaender" panose="020F0502020204030204" pitchFamily="18" charset="-79"/>
              </a:rPr>
              <a:t> Cables and  Smart TVs available in Amazon’s website</a:t>
            </a:r>
            <a:endParaRPr lang="en-US" b="1" dirty="0">
              <a:solidFill>
                <a:srgbClr val="0070C0"/>
              </a:solidFill>
              <a:latin typeface="inherit"/>
            </a:endParaRPr>
          </a:p>
          <a:p>
            <a:pPr algn="ctr"/>
            <a:endParaRPr lang="en-US" b="1" i="0" dirty="0">
              <a:effectLst/>
              <a:latin typeface="var(--subtitle-font)"/>
            </a:endParaRPr>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71389" y="1558456"/>
            <a:ext cx="4460284" cy="795130"/>
          </a:xfrm>
        </p:spPr>
        <p:txBody>
          <a:bodyPr>
            <a:normAutofit fontScale="90000"/>
          </a:bodyPr>
          <a:lstStyle/>
          <a:p>
            <a:pPr algn="ctr"/>
            <a:r>
              <a:rPr lang="en-US" b="1" i="1" dirty="0">
                <a:solidFill>
                  <a:srgbClr val="C00000"/>
                </a:solidFill>
                <a:latin typeface="inherit"/>
              </a:rPr>
              <a:t>Amazon Sales Dataset</a:t>
            </a:r>
            <a:endParaRPr lang="en-US" b="1" i="1" dirty="0">
              <a:solidFill>
                <a:srgbClr val="C00000"/>
              </a:solidFill>
              <a:effectLst/>
              <a:latin typeface="var(--title-font)"/>
            </a:endParaRP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1</a:t>
            </a:fld>
            <a:endParaRPr lang="en-ZA" dirty="0"/>
          </a:p>
        </p:txBody>
      </p:sp>
      <p:sp>
        <p:nvSpPr>
          <p:cNvPr id="6" name="Rectangle 5">
            <a:extLst>
              <a:ext uri="{FF2B5EF4-FFF2-40B4-BE49-F238E27FC236}">
                <a16:creationId xmlns:a16="http://schemas.microsoft.com/office/drawing/2014/main" id="{F16F72F4-5FDE-E651-8467-8F05201E9ACE}"/>
              </a:ext>
            </a:extLst>
          </p:cNvPr>
          <p:cNvSpPr/>
          <p:nvPr/>
        </p:nvSpPr>
        <p:spPr>
          <a:xfrm>
            <a:off x="1152939" y="4504415"/>
            <a:ext cx="4778734" cy="13397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0">
                <a:solidFill>
                  <a:schemeClr val="tx1"/>
                </a:solidFill>
                <a:effectLst/>
                <a:latin typeface="inherit"/>
              </a:rPr>
              <a:t>Stuti Poudel</a:t>
            </a:r>
          </a:p>
          <a:p>
            <a:pPr algn="ctr"/>
            <a:r>
              <a:rPr lang="en-US" sz="1200" i="0">
                <a:solidFill>
                  <a:schemeClr val="tx1"/>
                </a:solidFill>
                <a:effectLst/>
                <a:latin typeface="inherit"/>
              </a:rPr>
              <a:t>Bootcamp: UNC-VIRT-DATA-PT-09-2023-U-LOLC-MWTH</a:t>
            </a:r>
          </a:p>
          <a:p>
            <a:pPr algn="ctr"/>
            <a:r>
              <a:rPr lang="en-US" sz="1200" i="0">
                <a:solidFill>
                  <a:schemeClr val="tx1"/>
                </a:solidFill>
                <a:effectLst/>
                <a:latin typeface="inherit"/>
              </a:rPr>
              <a:t>Project 3</a:t>
            </a:r>
            <a:endParaRPr lang="en-US" sz="1200">
              <a:solidFill>
                <a:schemeClr val="tx1"/>
              </a:solidFill>
              <a:latin typeface="inherit"/>
            </a:endParaRPr>
          </a:p>
          <a:p>
            <a:pPr algn="ctr"/>
            <a:r>
              <a:rPr lang="en-US" sz="1200">
                <a:solidFill>
                  <a:schemeClr val="tx1"/>
                </a:solidFill>
                <a:latin typeface="inherit"/>
              </a:rPr>
              <a:t>Date:- 2/5/2024</a:t>
            </a:r>
            <a:endParaRPr lang="en-US" sz="1200" i="0" dirty="0">
              <a:solidFill>
                <a:schemeClr val="tx1"/>
              </a:solidFill>
              <a:effectLst/>
              <a:latin typeface="inherit"/>
            </a:endParaRPr>
          </a:p>
        </p:txBody>
      </p:sp>
      <p:pic>
        <p:nvPicPr>
          <p:cNvPr id="51" name="Picture 50" descr="A black and orange logo&#10;&#10;Description automatically generated">
            <a:extLst>
              <a:ext uri="{FF2B5EF4-FFF2-40B4-BE49-F238E27FC236}">
                <a16:creationId xmlns:a16="http://schemas.microsoft.com/office/drawing/2014/main" id="{8F3C1A8B-2F7F-3669-1DA4-6B341CEB4EED}"/>
              </a:ext>
            </a:extLst>
          </p:cNvPr>
          <p:cNvPicPr>
            <a:picLocks noChangeAspect="1"/>
          </p:cNvPicPr>
          <p:nvPr/>
        </p:nvPicPr>
        <p:blipFill>
          <a:blip r:embed="rId3"/>
          <a:stretch>
            <a:fillRect/>
          </a:stretch>
        </p:blipFill>
        <p:spPr>
          <a:xfrm>
            <a:off x="6096000" y="787782"/>
            <a:ext cx="5155870" cy="5303520"/>
          </a:xfrm>
          <a:prstGeom prst="rect">
            <a:avLst/>
          </a:prstGeom>
        </p:spPr>
      </p:pic>
      <p:pic>
        <p:nvPicPr>
          <p:cNvPr id="100" name="Picture Placeholder 99" descr="A black background with white text&#10;&#10;Description automatically generated">
            <a:extLst>
              <a:ext uri="{FF2B5EF4-FFF2-40B4-BE49-F238E27FC236}">
                <a16:creationId xmlns:a16="http://schemas.microsoft.com/office/drawing/2014/main" id="{B65F9117-10C6-BDBC-BC50-3D64A65FB761}"/>
              </a:ext>
            </a:extLst>
          </p:cNvPr>
          <p:cNvPicPr>
            <a:picLocks noGrp="1" noChangeAspect="1"/>
          </p:cNvPicPr>
          <p:nvPr>
            <p:ph type="pic" sz="quarter" idx="15"/>
          </p:nvPr>
        </p:nvPicPr>
        <p:blipFill>
          <a:blip r:embed="rId4"/>
          <a:srcRect l="13331" r="13331"/>
          <a:stretch>
            <a:fillRect/>
          </a:stretch>
        </p:blipFill>
        <p:spPr/>
      </p:pic>
      <p:pic>
        <p:nvPicPr>
          <p:cNvPr id="102" name="Picture 101" descr="A black and orange logo">
            <a:extLst>
              <a:ext uri="{FF2B5EF4-FFF2-40B4-BE49-F238E27FC236}">
                <a16:creationId xmlns:a16="http://schemas.microsoft.com/office/drawing/2014/main" id="{555DBD57-2608-5BAC-2192-CA53073DF794}"/>
              </a:ext>
            </a:extLst>
          </p:cNvPr>
          <p:cNvPicPr>
            <a:picLocks noChangeAspect="1"/>
          </p:cNvPicPr>
          <p:nvPr/>
        </p:nvPicPr>
        <p:blipFill>
          <a:blip r:embed="rId3"/>
          <a:stretch>
            <a:fillRect/>
          </a:stretch>
        </p:blipFill>
        <p:spPr>
          <a:xfrm>
            <a:off x="1307063" y="1339919"/>
            <a:ext cx="1855238" cy="1145602"/>
          </a:xfrm>
          <a:prstGeom prst="rect">
            <a:avLst/>
          </a:prstGeom>
        </p:spPr>
      </p:pic>
    </p:spTree>
    <p:extLst>
      <p:ext uri="{BB962C8B-B14F-4D97-AF65-F5344CB8AC3E}">
        <p14:creationId xmlns:p14="http://schemas.microsoft.com/office/powerpoint/2010/main" val="1942026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1D785-3035-08AB-2B71-ABDFB4640133}"/>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7C2C7D7-6CA3-2D2A-C5F9-26C2353DFD4C}"/>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5</a:t>
            </a:r>
            <a:r>
              <a:rPr lang="en-US" dirty="0"/>
              <a:t>.</a:t>
            </a:r>
          </a:p>
        </p:txBody>
      </p:sp>
      <p:sp>
        <p:nvSpPr>
          <p:cNvPr id="4" name="Rectangle 3">
            <a:extLst>
              <a:ext uri="{FF2B5EF4-FFF2-40B4-BE49-F238E27FC236}">
                <a16:creationId xmlns:a16="http://schemas.microsoft.com/office/drawing/2014/main" id="{690FED37-3071-F901-B016-194B80E41BD3}"/>
              </a:ext>
            </a:extLst>
          </p:cNvPr>
          <p:cNvSpPr/>
          <p:nvPr/>
        </p:nvSpPr>
        <p:spPr>
          <a:xfrm>
            <a:off x="2686051" y="60542"/>
            <a:ext cx="7296149"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u="sng" dirty="0">
                <a:solidFill>
                  <a:schemeClr val="accent2"/>
                </a:solidFill>
                <a:latin typeface="Amasis MT Pro Black" panose="02040A04050005020304" pitchFamily="18" charset="0"/>
              </a:rPr>
              <a:t>Fig3.  Different Types of Cables Available</a:t>
            </a:r>
          </a:p>
        </p:txBody>
      </p:sp>
      <p:sp>
        <p:nvSpPr>
          <p:cNvPr id="3" name="TextBox 2">
            <a:extLst>
              <a:ext uri="{FF2B5EF4-FFF2-40B4-BE49-F238E27FC236}">
                <a16:creationId xmlns:a16="http://schemas.microsoft.com/office/drawing/2014/main" id="{B8543DFD-BE8D-3047-9237-B108BA2FD374}"/>
              </a:ext>
            </a:extLst>
          </p:cNvPr>
          <p:cNvSpPr txBox="1"/>
          <p:nvPr/>
        </p:nvSpPr>
        <p:spPr>
          <a:xfrm>
            <a:off x="388931" y="119835"/>
            <a:ext cx="3332279" cy="369332"/>
          </a:xfrm>
          <a:prstGeom prst="rect">
            <a:avLst/>
          </a:prstGeom>
          <a:noFill/>
        </p:spPr>
        <p:txBody>
          <a:bodyPr wrap="square">
            <a:spAutoFit/>
          </a:bodyPr>
          <a:lstStyle/>
          <a:p>
            <a:r>
              <a:rPr lang="en-US" b="1" u="sng" dirty="0">
                <a:solidFill>
                  <a:srgbClr val="C00000"/>
                </a:solidFill>
              </a:rPr>
              <a:t>Data Visualizations </a:t>
            </a:r>
            <a:endParaRPr lang="en-US" dirty="0"/>
          </a:p>
        </p:txBody>
      </p:sp>
      <p:pic>
        <p:nvPicPr>
          <p:cNvPr id="7" name="Content Placeholder 6" descr="A pie chart with different colored triangles&#10;&#10;Description automatically generated">
            <a:extLst>
              <a:ext uri="{FF2B5EF4-FFF2-40B4-BE49-F238E27FC236}">
                <a16:creationId xmlns:a16="http://schemas.microsoft.com/office/drawing/2014/main" id="{D094ADA7-38E6-CC1F-94FD-CEF937AD7CF2}"/>
              </a:ext>
            </a:extLst>
          </p:cNvPr>
          <p:cNvPicPr>
            <a:picLocks noGrp="1" noChangeAspect="1"/>
          </p:cNvPicPr>
          <p:nvPr>
            <p:ph idx="1"/>
          </p:nvPr>
        </p:nvPicPr>
        <p:blipFill>
          <a:blip r:embed="rId2"/>
          <a:stretch>
            <a:fillRect/>
          </a:stretch>
        </p:blipFill>
        <p:spPr>
          <a:xfrm>
            <a:off x="484978" y="641568"/>
            <a:ext cx="11107744" cy="3092234"/>
          </a:xfrm>
        </p:spPr>
      </p:pic>
      <p:graphicFrame>
        <p:nvGraphicFramePr>
          <p:cNvPr id="8" name="Object 7">
            <a:extLst>
              <a:ext uri="{FF2B5EF4-FFF2-40B4-BE49-F238E27FC236}">
                <a16:creationId xmlns:a16="http://schemas.microsoft.com/office/drawing/2014/main" id="{57543A7E-C561-5A3C-B15D-B113D8C8C258}"/>
              </a:ext>
            </a:extLst>
          </p:cNvPr>
          <p:cNvGraphicFramePr>
            <a:graphicFrameLocks noChangeAspect="1"/>
          </p:cNvGraphicFramePr>
          <p:nvPr>
            <p:extLst>
              <p:ext uri="{D42A27DB-BD31-4B8C-83A1-F6EECF244321}">
                <p14:modId xmlns:p14="http://schemas.microsoft.com/office/powerpoint/2010/main" val="4120063784"/>
              </p:ext>
            </p:extLst>
          </p:nvPr>
        </p:nvGraphicFramePr>
        <p:xfrm>
          <a:off x="3098800" y="6270625"/>
          <a:ext cx="1504950" cy="525463"/>
        </p:xfrm>
        <a:graphic>
          <a:graphicData uri="http://schemas.openxmlformats.org/presentationml/2006/ole">
            <mc:AlternateContent xmlns:mc="http://schemas.openxmlformats.org/markup-compatibility/2006">
              <mc:Choice xmlns:v="urn:schemas-microsoft-com:vml" Requires="v">
                <p:oleObj name="Packager Shell Object" showAsIcon="1" r:id="rId3" imgW="1505520" imgH="524880" progId="Package">
                  <p:embed/>
                </p:oleObj>
              </mc:Choice>
              <mc:Fallback>
                <p:oleObj name="Packager Shell Object" showAsIcon="1" r:id="rId3" imgW="1505520" imgH="524880" progId="Package">
                  <p:embed/>
                  <p:pic>
                    <p:nvPicPr>
                      <p:cNvPr id="0" name=""/>
                      <p:cNvPicPr/>
                      <p:nvPr/>
                    </p:nvPicPr>
                    <p:blipFill>
                      <a:blip r:embed="rId4"/>
                      <a:stretch>
                        <a:fillRect/>
                      </a:stretch>
                    </p:blipFill>
                    <p:spPr>
                      <a:xfrm>
                        <a:off x="3098800" y="6270625"/>
                        <a:ext cx="1504950" cy="525463"/>
                      </a:xfrm>
                      <a:prstGeom prst="rect">
                        <a:avLst/>
                      </a:prstGeom>
                    </p:spPr>
                  </p:pic>
                </p:oleObj>
              </mc:Fallback>
            </mc:AlternateContent>
          </a:graphicData>
        </a:graphic>
      </p:graphicFrame>
      <p:pic>
        <p:nvPicPr>
          <p:cNvPr id="11" name="Picture 10" descr="A black screen with white text&#10;&#10;Description automatically generated">
            <a:extLst>
              <a:ext uri="{FF2B5EF4-FFF2-40B4-BE49-F238E27FC236}">
                <a16:creationId xmlns:a16="http://schemas.microsoft.com/office/drawing/2014/main" id="{0BAD1D0C-0834-B9D1-DC6C-C20F70125A7F}"/>
              </a:ext>
            </a:extLst>
          </p:cNvPr>
          <p:cNvPicPr>
            <a:picLocks noChangeAspect="1"/>
          </p:cNvPicPr>
          <p:nvPr/>
        </p:nvPicPr>
        <p:blipFill>
          <a:blip r:embed="rId5"/>
          <a:stretch>
            <a:fillRect/>
          </a:stretch>
        </p:blipFill>
        <p:spPr>
          <a:xfrm>
            <a:off x="484978" y="3733802"/>
            <a:ext cx="11222044" cy="2248214"/>
          </a:xfrm>
          <a:prstGeom prst="rect">
            <a:avLst/>
          </a:prstGeom>
        </p:spPr>
      </p:pic>
    </p:spTree>
    <p:extLst>
      <p:ext uri="{BB962C8B-B14F-4D97-AF65-F5344CB8AC3E}">
        <p14:creationId xmlns:p14="http://schemas.microsoft.com/office/powerpoint/2010/main" val="3368624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CFB245F-06FD-D422-8A04-4A5F6E8EE6F1}"/>
              </a:ext>
            </a:extLst>
          </p:cNvPr>
          <p:cNvSpPr>
            <a:spLocks noGrp="1"/>
          </p:cNvSpPr>
          <p:nvPr>
            <p:ph type="ctrTitle"/>
          </p:nvPr>
        </p:nvSpPr>
        <p:spPr>
          <a:xfrm>
            <a:off x="3143592" y="-668534"/>
            <a:ext cx="5767394" cy="522109"/>
          </a:xfrm>
        </p:spPr>
        <p:txBody>
          <a:bodyPr>
            <a:noAutofit/>
          </a:bodyPr>
          <a:lstStyle/>
          <a:p>
            <a:pPr algn="ctr"/>
            <a:r>
              <a:rPr lang="en-US" sz="3600" b="1" dirty="0">
                <a:solidFill>
                  <a:schemeClr val="accent2"/>
                </a:solidFill>
                <a:latin typeface="Aparajita" panose="02020603050405020304" pitchFamily="18" charset="0"/>
                <a:cs typeface="Aparajita" panose="02020603050405020304" pitchFamily="18" charset="0"/>
              </a:rPr>
              <a:t>Observations</a:t>
            </a:r>
          </a:p>
        </p:txBody>
      </p:sp>
      <p:sp>
        <p:nvSpPr>
          <p:cNvPr id="11" name="Subtitle 10">
            <a:extLst>
              <a:ext uri="{FF2B5EF4-FFF2-40B4-BE49-F238E27FC236}">
                <a16:creationId xmlns:a16="http://schemas.microsoft.com/office/drawing/2014/main" id="{3C8D94D4-D377-108D-A36D-839266D8DF3A}"/>
              </a:ext>
            </a:extLst>
          </p:cNvPr>
          <p:cNvSpPr>
            <a:spLocks noGrp="1"/>
          </p:cNvSpPr>
          <p:nvPr>
            <p:ph type="subTitle" idx="1"/>
          </p:nvPr>
        </p:nvSpPr>
        <p:spPr>
          <a:xfrm>
            <a:off x="1184742" y="522110"/>
            <a:ext cx="10319869" cy="4656380"/>
          </a:xfrm>
        </p:spPr>
        <p:txBody>
          <a:bodyPr>
            <a:normAutofit fontScale="32500" lnSpcReduction="20000"/>
          </a:bodyPr>
          <a:lstStyle/>
          <a:p>
            <a:r>
              <a:rPr lang="en-US" sz="7200" b="0">
                <a:solidFill>
                  <a:schemeClr val="accent2">
                    <a:lumMod val="75000"/>
                  </a:schemeClr>
                </a:solidFill>
                <a:effectLst/>
                <a:latin typeface="Times New Roman" panose="02020603050405020304" pitchFamily="18" charset="0"/>
                <a:cs typeface="Times New Roman" panose="02020603050405020304" pitchFamily="18" charset="0"/>
              </a:rPr>
              <a:t>- Altogether, there are eight kinds of Cables in this dataset, they are:</a:t>
            </a:r>
          </a:p>
          <a:p>
            <a:r>
              <a:rPr lang="en-US" sz="7200" b="0">
                <a:solidFill>
                  <a:schemeClr val="accent2">
                    <a:lumMod val="75000"/>
                  </a:schemeClr>
                </a:solidFill>
                <a:effectLst/>
                <a:latin typeface="Times New Roman" panose="02020603050405020304" pitchFamily="18" charset="0"/>
                <a:cs typeface="Times New Roman" panose="02020603050405020304" pitchFamily="18" charset="0"/>
              </a:rPr>
              <a:t>1. Computer USB Cables are: 159</a:t>
            </a:r>
          </a:p>
          <a:p>
            <a:r>
              <a:rPr lang="en-US" sz="7200" b="0">
                <a:solidFill>
                  <a:schemeClr val="accent2">
                    <a:lumMod val="75000"/>
                  </a:schemeClr>
                </a:solidFill>
                <a:effectLst/>
                <a:latin typeface="Times New Roman" panose="02020603050405020304" pitchFamily="18" charset="0"/>
                <a:cs typeface="Times New Roman" panose="02020603050405020304" pitchFamily="18" charset="0"/>
              </a:rPr>
              <a:t>2. TV HDMI Cables are: 21</a:t>
            </a:r>
          </a:p>
          <a:p>
            <a:r>
              <a:rPr lang="en-US" sz="7200" b="0">
                <a:solidFill>
                  <a:schemeClr val="accent2">
                    <a:lumMod val="75000"/>
                  </a:schemeClr>
                </a:solidFill>
                <a:effectLst/>
                <a:latin typeface="Times New Roman" panose="02020603050405020304" pitchFamily="18" charset="0"/>
                <a:cs typeface="Times New Roman" panose="02020603050405020304" pitchFamily="18" charset="0"/>
              </a:rPr>
              <a:t>3. RCA Cables are: 2</a:t>
            </a:r>
          </a:p>
          <a:p>
            <a:r>
              <a:rPr lang="en-US" sz="7200" b="0">
                <a:solidFill>
                  <a:schemeClr val="accent2">
                    <a:lumMod val="75000"/>
                  </a:schemeClr>
                </a:solidFill>
                <a:effectLst/>
                <a:latin typeface="Times New Roman" panose="02020603050405020304" pitchFamily="18" charset="0"/>
                <a:cs typeface="Times New Roman" panose="02020603050405020304" pitchFamily="18" charset="0"/>
              </a:rPr>
              <a:t>4. Optical Cables are: 3</a:t>
            </a:r>
          </a:p>
          <a:p>
            <a:r>
              <a:rPr lang="en-US" sz="7200" b="0">
                <a:solidFill>
                  <a:schemeClr val="accent2">
                    <a:lumMod val="75000"/>
                  </a:schemeClr>
                </a:solidFill>
                <a:effectLst/>
                <a:latin typeface="Times New Roman" panose="02020603050405020304" pitchFamily="18" charset="0"/>
                <a:cs typeface="Times New Roman" panose="02020603050405020304" pitchFamily="18" charset="0"/>
              </a:rPr>
              <a:t>5. DVI Cables are: 1</a:t>
            </a:r>
          </a:p>
          <a:p>
            <a:r>
              <a:rPr lang="en-US" sz="7200" b="0">
                <a:solidFill>
                  <a:schemeClr val="accent2">
                    <a:lumMod val="75000"/>
                  </a:schemeClr>
                </a:solidFill>
                <a:effectLst/>
                <a:latin typeface="Times New Roman" panose="02020603050405020304" pitchFamily="18" charset="0"/>
                <a:cs typeface="Times New Roman" panose="02020603050405020304" pitchFamily="18" charset="0"/>
              </a:rPr>
              <a:t>6. Speaker Cables are: 1</a:t>
            </a:r>
          </a:p>
          <a:p>
            <a:r>
              <a:rPr lang="en-US" sz="7200" b="0">
                <a:solidFill>
                  <a:schemeClr val="accent2">
                    <a:lumMod val="75000"/>
                  </a:schemeClr>
                </a:solidFill>
                <a:effectLst/>
                <a:latin typeface="Times New Roman" panose="02020603050405020304" pitchFamily="18" charset="0"/>
                <a:cs typeface="Times New Roman" panose="02020603050405020304" pitchFamily="18" charset="0"/>
              </a:rPr>
              <a:t>7. ethernet Cables are: 2</a:t>
            </a:r>
          </a:p>
          <a:p>
            <a:r>
              <a:rPr lang="en-US" sz="7200" b="0">
                <a:solidFill>
                  <a:schemeClr val="accent2">
                    <a:lumMod val="75000"/>
                  </a:schemeClr>
                </a:solidFill>
                <a:effectLst/>
                <a:latin typeface="Times New Roman" panose="02020603050405020304" pitchFamily="18" charset="0"/>
                <a:cs typeface="Times New Roman" panose="02020603050405020304" pitchFamily="18" charset="0"/>
              </a:rPr>
              <a:t>8. SATA Cables are: 1</a:t>
            </a:r>
          </a:p>
          <a:p>
            <a:r>
              <a:rPr lang="en-US" sz="7200" b="0">
                <a:solidFill>
                  <a:schemeClr val="accent2">
                    <a:lumMod val="75000"/>
                  </a:schemeClr>
                </a:solidFill>
                <a:effectLst/>
                <a:latin typeface="Times New Roman" panose="02020603050405020304" pitchFamily="18" charset="0"/>
                <a:cs typeface="Times New Roman" panose="02020603050405020304" pitchFamily="18" charset="0"/>
              </a:rPr>
              <a:t>- Therefore, Total Cables = Computer_USBs + TV_HDMI_cables + RCA_cables + optical cables + DVI cables + speaker cables + ethernet cables + SATA cables = 190.</a:t>
            </a:r>
          </a:p>
          <a:p>
            <a:pPr marL="342900" indent="-342900" algn="l">
              <a:buFont typeface="Arial" panose="020B0604020202020204" pitchFamily="34" charset="0"/>
              <a:buChar char="•"/>
            </a:pPr>
            <a:endParaRPr lang="en-US" sz="7200" dirty="0">
              <a:solidFill>
                <a:schemeClr val="tx1"/>
              </a:solidFill>
            </a:endParaRPr>
          </a:p>
        </p:txBody>
      </p:sp>
      <p:sp>
        <p:nvSpPr>
          <p:cNvPr id="9" name="Slide Number Placeholder 8">
            <a:extLst>
              <a:ext uri="{FF2B5EF4-FFF2-40B4-BE49-F238E27FC236}">
                <a16:creationId xmlns:a16="http://schemas.microsoft.com/office/drawing/2014/main" id="{C81DC393-629B-6E59-519B-99D06501D1C7}"/>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6" name="Picture 5" descr="A close-up of a wire&#10;&#10;Description automatically generated">
            <a:extLst>
              <a:ext uri="{FF2B5EF4-FFF2-40B4-BE49-F238E27FC236}">
                <a16:creationId xmlns:a16="http://schemas.microsoft.com/office/drawing/2014/main" id="{F93A4144-EEDC-46A2-507A-341829051867}"/>
              </a:ext>
            </a:extLst>
          </p:cNvPr>
          <p:cNvPicPr>
            <a:picLocks noChangeAspect="1"/>
          </p:cNvPicPr>
          <p:nvPr/>
        </p:nvPicPr>
        <p:blipFill>
          <a:blip r:embed="rId2"/>
          <a:stretch>
            <a:fillRect/>
          </a:stretch>
        </p:blipFill>
        <p:spPr>
          <a:xfrm>
            <a:off x="5505449" y="1337072"/>
            <a:ext cx="5826579" cy="2549128"/>
          </a:xfrm>
          <a:prstGeom prst="rect">
            <a:avLst/>
          </a:prstGeom>
        </p:spPr>
      </p:pic>
    </p:spTree>
    <p:extLst>
      <p:ext uri="{BB962C8B-B14F-4D97-AF65-F5344CB8AC3E}">
        <p14:creationId xmlns:p14="http://schemas.microsoft.com/office/powerpoint/2010/main" val="1267731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1E226-DE44-3D8C-8142-E3D051A644F0}"/>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82F587FC-1239-B1F1-5303-3EB3FC22F5F1}"/>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5</a:t>
            </a:r>
            <a:r>
              <a:rPr lang="en-US" dirty="0"/>
              <a:t>.</a:t>
            </a:r>
          </a:p>
        </p:txBody>
      </p:sp>
      <p:sp>
        <p:nvSpPr>
          <p:cNvPr id="4" name="Rectangle 3">
            <a:extLst>
              <a:ext uri="{FF2B5EF4-FFF2-40B4-BE49-F238E27FC236}">
                <a16:creationId xmlns:a16="http://schemas.microsoft.com/office/drawing/2014/main" id="{0ED446F4-395C-F56D-35D3-8AEACD55CBD0}"/>
              </a:ext>
            </a:extLst>
          </p:cNvPr>
          <p:cNvSpPr/>
          <p:nvPr/>
        </p:nvSpPr>
        <p:spPr>
          <a:xfrm>
            <a:off x="2628900" y="0"/>
            <a:ext cx="7296149"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u="sng" dirty="0">
                <a:solidFill>
                  <a:schemeClr val="accent2"/>
                </a:solidFill>
                <a:latin typeface="Amasis MT Pro Black" panose="02040A04050005020304" pitchFamily="18" charset="0"/>
              </a:rPr>
              <a:t>Fig 4.  5  Most Popular Smart </a:t>
            </a:r>
            <a:r>
              <a:rPr lang="en-US" b="1" u="sng" dirty="0" err="1">
                <a:solidFill>
                  <a:schemeClr val="accent2"/>
                </a:solidFill>
                <a:latin typeface="Amasis MT Pro Black" panose="02040A04050005020304" pitchFamily="18" charset="0"/>
              </a:rPr>
              <a:t>Tvs</a:t>
            </a:r>
            <a:endParaRPr lang="en-US" b="1" u="sng" dirty="0">
              <a:solidFill>
                <a:schemeClr val="accent2"/>
              </a:solidFill>
              <a:latin typeface="Amasis MT Pro Black" panose="02040A04050005020304" pitchFamily="18" charset="0"/>
            </a:endParaRPr>
          </a:p>
        </p:txBody>
      </p:sp>
      <p:sp>
        <p:nvSpPr>
          <p:cNvPr id="3" name="TextBox 2">
            <a:extLst>
              <a:ext uri="{FF2B5EF4-FFF2-40B4-BE49-F238E27FC236}">
                <a16:creationId xmlns:a16="http://schemas.microsoft.com/office/drawing/2014/main" id="{526D42ED-3411-EB9D-C731-A8834BDFD602}"/>
              </a:ext>
            </a:extLst>
          </p:cNvPr>
          <p:cNvSpPr txBox="1"/>
          <p:nvPr/>
        </p:nvSpPr>
        <p:spPr>
          <a:xfrm>
            <a:off x="388931" y="119835"/>
            <a:ext cx="3332279" cy="369332"/>
          </a:xfrm>
          <a:prstGeom prst="rect">
            <a:avLst/>
          </a:prstGeom>
          <a:noFill/>
        </p:spPr>
        <p:txBody>
          <a:bodyPr wrap="square">
            <a:spAutoFit/>
          </a:bodyPr>
          <a:lstStyle/>
          <a:p>
            <a:r>
              <a:rPr lang="en-US" b="1" u="sng" dirty="0">
                <a:solidFill>
                  <a:srgbClr val="C00000"/>
                </a:solidFill>
              </a:rPr>
              <a:t>Data Visualizations </a:t>
            </a:r>
            <a:endParaRPr lang="en-US" dirty="0"/>
          </a:p>
        </p:txBody>
      </p:sp>
      <p:pic>
        <p:nvPicPr>
          <p:cNvPr id="9" name="Content Placeholder 8" descr="A blue squares with white text&#10;&#10;Description automatically generated">
            <a:extLst>
              <a:ext uri="{FF2B5EF4-FFF2-40B4-BE49-F238E27FC236}">
                <a16:creationId xmlns:a16="http://schemas.microsoft.com/office/drawing/2014/main" id="{D453111F-35DD-85F6-C46E-776D53672D50}"/>
              </a:ext>
            </a:extLst>
          </p:cNvPr>
          <p:cNvPicPr>
            <a:picLocks noGrp="1" noChangeAspect="1"/>
          </p:cNvPicPr>
          <p:nvPr>
            <p:ph idx="1"/>
          </p:nvPr>
        </p:nvPicPr>
        <p:blipFill>
          <a:blip r:embed="rId2"/>
          <a:stretch>
            <a:fillRect/>
          </a:stretch>
        </p:blipFill>
        <p:spPr>
          <a:xfrm>
            <a:off x="1108704" y="431140"/>
            <a:ext cx="9502146" cy="3306672"/>
          </a:xfrm>
        </p:spPr>
      </p:pic>
      <p:graphicFrame>
        <p:nvGraphicFramePr>
          <p:cNvPr id="11" name="Object 10">
            <a:extLst>
              <a:ext uri="{FF2B5EF4-FFF2-40B4-BE49-F238E27FC236}">
                <a16:creationId xmlns:a16="http://schemas.microsoft.com/office/drawing/2014/main" id="{05399521-BFAC-3907-BE35-FE22A4A01755}"/>
              </a:ext>
            </a:extLst>
          </p:cNvPr>
          <p:cNvGraphicFramePr>
            <a:graphicFrameLocks noChangeAspect="1"/>
          </p:cNvGraphicFramePr>
          <p:nvPr>
            <p:extLst>
              <p:ext uri="{D42A27DB-BD31-4B8C-83A1-F6EECF244321}">
                <p14:modId xmlns:p14="http://schemas.microsoft.com/office/powerpoint/2010/main" val="3568051164"/>
              </p:ext>
            </p:extLst>
          </p:nvPr>
        </p:nvGraphicFramePr>
        <p:xfrm>
          <a:off x="1931245" y="6332537"/>
          <a:ext cx="1922463" cy="525463"/>
        </p:xfrm>
        <a:graphic>
          <a:graphicData uri="http://schemas.openxmlformats.org/presentationml/2006/ole">
            <mc:AlternateContent xmlns:mc="http://schemas.openxmlformats.org/markup-compatibility/2006">
              <mc:Choice xmlns:v="urn:schemas-microsoft-com:vml" Requires="v">
                <p:oleObj name="Packager Shell Object" showAsIcon="1" r:id="rId3" imgW="1923120" imgH="524880" progId="Package">
                  <p:embed/>
                </p:oleObj>
              </mc:Choice>
              <mc:Fallback>
                <p:oleObj name="Packager Shell Object" showAsIcon="1" r:id="rId3" imgW="1923120" imgH="524880" progId="Package">
                  <p:embed/>
                  <p:pic>
                    <p:nvPicPr>
                      <p:cNvPr id="0" name=""/>
                      <p:cNvPicPr/>
                      <p:nvPr/>
                    </p:nvPicPr>
                    <p:blipFill>
                      <a:blip r:embed="rId4"/>
                      <a:stretch>
                        <a:fillRect/>
                      </a:stretch>
                    </p:blipFill>
                    <p:spPr>
                      <a:xfrm>
                        <a:off x="1931245" y="6332537"/>
                        <a:ext cx="1922463" cy="525463"/>
                      </a:xfrm>
                      <a:prstGeom prst="rect">
                        <a:avLst/>
                      </a:prstGeom>
                    </p:spPr>
                  </p:pic>
                </p:oleObj>
              </mc:Fallback>
            </mc:AlternateContent>
          </a:graphicData>
        </a:graphic>
      </p:graphicFrame>
      <p:pic>
        <p:nvPicPr>
          <p:cNvPr id="13" name="Picture 12" descr="A screenshot of a computer&#10;&#10;Description automatically generated">
            <a:extLst>
              <a:ext uri="{FF2B5EF4-FFF2-40B4-BE49-F238E27FC236}">
                <a16:creationId xmlns:a16="http://schemas.microsoft.com/office/drawing/2014/main" id="{94979D8E-D94C-9075-B6B7-B3772599E49D}"/>
              </a:ext>
            </a:extLst>
          </p:cNvPr>
          <p:cNvPicPr>
            <a:picLocks noChangeAspect="1"/>
          </p:cNvPicPr>
          <p:nvPr/>
        </p:nvPicPr>
        <p:blipFill>
          <a:blip r:embed="rId5"/>
          <a:stretch>
            <a:fillRect/>
          </a:stretch>
        </p:blipFill>
        <p:spPr>
          <a:xfrm>
            <a:off x="540422" y="3880331"/>
            <a:ext cx="10772063" cy="2309686"/>
          </a:xfrm>
          <a:prstGeom prst="rect">
            <a:avLst/>
          </a:prstGeom>
        </p:spPr>
      </p:pic>
    </p:spTree>
    <p:extLst>
      <p:ext uri="{BB962C8B-B14F-4D97-AF65-F5344CB8AC3E}">
        <p14:creationId xmlns:p14="http://schemas.microsoft.com/office/powerpoint/2010/main" val="881747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D2AE7-7A7B-5E61-E16B-E6EDEEB02500}"/>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55705A66-A27E-8909-3E15-B1E0100B47D4}"/>
              </a:ext>
            </a:extLst>
          </p:cNvPr>
          <p:cNvSpPr>
            <a:spLocks noGrp="1"/>
          </p:cNvSpPr>
          <p:nvPr>
            <p:ph type="ctrTitle"/>
          </p:nvPr>
        </p:nvSpPr>
        <p:spPr>
          <a:xfrm>
            <a:off x="3212303" y="-394488"/>
            <a:ext cx="5767394" cy="522109"/>
          </a:xfrm>
        </p:spPr>
        <p:txBody>
          <a:bodyPr>
            <a:noAutofit/>
          </a:bodyPr>
          <a:lstStyle/>
          <a:p>
            <a:pPr algn="ctr"/>
            <a:r>
              <a:rPr lang="en-US" sz="3600" b="1" dirty="0">
                <a:solidFill>
                  <a:schemeClr val="accent2"/>
                </a:solidFill>
                <a:latin typeface="Aparajita" panose="02020603050405020304" pitchFamily="18" charset="0"/>
                <a:cs typeface="Aparajita" panose="02020603050405020304" pitchFamily="18" charset="0"/>
              </a:rPr>
              <a:t>Observations</a:t>
            </a:r>
          </a:p>
        </p:txBody>
      </p:sp>
      <p:sp>
        <p:nvSpPr>
          <p:cNvPr id="11" name="Subtitle 10">
            <a:extLst>
              <a:ext uri="{FF2B5EF4-FFF2-40B4-BE49-F238E27FC236}">
                <a16:creationId xmlns:a16="http://schemas.microsoft.com/office/drawing/2014/main" id="{5A6BCE46-12FE-425B-60A2-7944AE0DFE2B}"/>
              </a:ext>
            </a:extLst>
          </p:cNvPr>
          <p:cNvSpPr>
            <a:spLocks noGrp="1"/>
          </p:cNvSpPr>
          <p:nvPr>
            <p:ph type="subTitle" idx="1"/>
          </p:nvPr>
        </p:nvSpPr>
        <p:spPr>
          <a:xfrm>
            <a:off x="5637212" y="1100810"/>
            <a:ext cx="6297613" cy="4656380"/>
          </a:xfrm>
        </p:spPr>
        <p:txBody>
          <a:bodyPr>
            <a:normAutofit fontScale="25000" lnSpcReduction="20000"/>
          </a:bodyPr>
          <a:lstStyle/>
          <a:p>
            <a:r>
              <a:rPr lang="en-US" sz="7200" b="1" u="sng" dirty="0">
                <a:solidFill>
                  <a:schemeClr val="accent2">
                    <a:lumMod val="75000"/>
                  </a:schemeClr>
                </a:solidFill>
                <a:effectLst/>
                <a:latin typeface="Times New Roman" panose="02020603050405020304" pitchFamily="18" charset="0"/>
                <a:cs typeface="Times New Roman" panose="02020603050405020304" pitchFamily="18" charset="0"/>
              </a:rPr>
              <a:t>Smart </a:t>
            </a:r>
            <a:r>
              <a:rPr lang="en-US" sz="7200" b="1" u="sng" dirty="0" err="1">
                <a:solidFill>
                  <a:schemeClr val="accent2">
                    <a:lumMod val="75000"/>
                  </a:schemeClr>
                </a:solidFill>
                <a:effectLst/>
                <a:latin typeface="Times New Roman" panose="02020603050405020304" pitchFamily="18" charset="0"/>
                <a:cs typeface="Times New Roman" panose="02020603050405020304" pitchFamily="18" charset="0"/>
              </a:rPr>
              <a:t>Tvs</a:t>
            </a:r>
            <a:r>
              <a:rPr lang="en-US" sz="7200" b="1" u="sng" dirty="0">
                <a:solidFill>
                  <a:schemeClr val="accent2">
                    <a:lumMod val="75000"/>
                  </a:schemeClr>
                </a:solidFill>
                <a:effectLst/>
                <a:latin typeface="Times New Roman" panose="02020603050405020304" pitchFamily="18" charset="0"/>
                <a:cs typeface="Times New Roman" panose="02020603050405020304" pitchFamily="18" charset="0"/>
              </a:rPr>
              <a:t>:</a:t>
            </a:r>
            <a:endParaRPr lang="en-US" sz="7200" b="0" u="sng" dirty="0">
              <a:solidFill>
                <a:schemeClr val="accent2">
                  <a:lumMod val="75000"/>
                </a:schemeClr>
              </a:solidFill>
              <a:effectLst/>
              <a:latin typeface="Times New Roman" panose="02020603050405020304" pitchFamily="18" charset="0"/>
              <a:cs typeface="Times New Roman" panose="02020603050405020304" pitchFamily="18" charset="0"/>
            </a:endParaRPr>
          </a:p>
          <a:p>
            <a:r>
              <a:rPr lang="en-US" sz="7200" b="0" dirty="0">
                <a:solidFill>
                  <a:schemeClr val="accent2">
                    <a:lumMod val="75000"/>
                  </a:schemeClr>
                </a:solidFill>
                <a:effectLst/>
                <a:latin typeface="Times New Roman" panose="02020603050405020304" pitchFamily="18" charset="0"/>
                <a:cs typeface="Times New Roman" panose="02020603050405020304" pitchFamily="18" charset="0"/>
              </a:rPr>
              <a:t>- Total Number of items which are all Smart Televisions in our dataset are: 18.</a:t>
            </a:r>
          </a:p>
          <a:p>
            <a:r>
              <a:rPr lang="en-US" sz="7200" b="0" dirty="0">
                <a:solidFill>
                  <a:schemeClr val="accent2">
                    <a:lumMod val="75000"/>
                  </a:schemeClr>
                </a:solidFill>
                <a:effectLst/>
                <a:latin typeface="Times New Roman" panose="02020603050405020304" pitchFamily="18" charset="0"/>
                <a:cs typeface="Times New Roman" panose="02020603050405020304" pitchFamily="18" charset="0"/>
              </a:rPr>
              <a:t>-  </a:t>
            </a:r>
            <a:r>
              <a:rPr lang="en-US" sz="7200" b="1" dirty="0">
                <a:solidFill>
                  <a:schemeClr val="accent2">
                    <a:lumMod val="75000"/>
                  </a:schemeClr>
                </a:solidFill>
                <a:effectLst/>
                <a:latin typeface="Times New Roman" panose="02020603050405020304" pitchFamily="18" charset="0"/>
                <a:cs typeface="Times New Roman" panose="02020603050405020304" pitchFamily="18" charset="0"/>
              </a:rPr>
              <a:t>**"</a:t>
            </a:r>
            <a:r>
              <a:rPr lang="en-US" sz="7200" b="1" dirty="0" err="1">
                <a:solidFill>
                  <a:schemeClr val="accent2">
                    <a:lumMod val="75000"/>
                  </a:schemeClr>
                </a:solidFill>
                <a:effectLst/>
                <a:latin typeface="Times New Roman" panose="02020603050405020304" pitchFamily="18" charset="0"/>
                <a:cs typeface="Times New Roman" panose="02020603050405020304" pitchFamily="18" charset="0"/>
              </a:rPr>
              <a:t>Product_id</a:t>
            </a:r>
            <a:r>
              <a:rPr lang="en-US" sz="7200" b="1" dirty="0">
                <a:solidFill>
                  <a:schemeClr val="accent2">
                    <a:lumMod val="75000"/>
                  </a:schemeClr>
                </a:solidFill>
                <a:effectLst/>
                <a:latin typeface="Times New Roman" panose="02020603050405020304" pitchFamily="18" charset="0"/>
                <a:cs typeface="Times New Roman" panose="02020603050405020304" pitchFamily="18" charset="0"/>
              </a:rPr>
              <a:t>": B08Y55LPBF, </a:t>
            </a:r>
            <a:r>
              <a:rPr lang="en-US" sz="7200" b="1" dirty="0" err="1">
                <a:solidFill>
                  <a:schemeClr val="accent2">
                    <a:lumMod val="75000"/>
                  </a:schemeClr>
                </a:solidFill>
                <a:effectLst/>
                <a:latin typeface="Times New Roman" panose="02020603050405020304" pitchFamily="18" charset="0"/>
                <a:cs typeface="Times New Roman" panose="02020603050405020304" pitchFamily="18" charset="0"/>
              </a:rPr>
              <a:t>product_name</a:t>
            </a:r>
            <a:r>
              <a:rPr lang="en-US" sz="7200" b="1" dirty="0">
                <a:solidFill>
                  <a:schemeClr val="accent2">
                    <a:lumMod val="75000"/>
                  </a:schemeClr>
                </a:solidFill>
                <a:effectLst/>
                <a:latin typeface="Times New Roman" panose="02020603050405020304" pitchFamily="18" charset="0"/>
                <a:cs typeface="Times New Roman" panose="02020603050405020304" pitchFamily="18" charset="0"/>
              </a:rPr>
              <a:t> : Redmi 126 cm (50 inches) 4K Ultra HD Android S...**</a:t>
            </a:r>
            <a:r>
              <a:rPr lang="en-US" sz="7200" b="0" dirty="0">
                <a:solidFill>
                  <a:schemeClr val="accent2">
                    <a:lumMod val="75000"/>
                  </a:schemeClr>
                </a:solidFill>
                <a:effectLst/>
                <a:latin typeface="Times New Roman" panose="02020603050405020304" pitchFamily="18" charset="0"/>
                <a:cs typeface="Times New Roman" panose="02020603050405020304" pitchFamily="18" charset="0"/>
              </a:rPr>
              <a:t> is the most popular Smart Tv in the dataset with the rating counts equal to 45238.0. </a:t>
            </a:r>
          </a:p>
          <a:p>
            <a:r>
              <a:rPr lang="en-US" sz="7200" b="0" dirty="0">
                <a:solidFill>
                  <a:schemeClr val="accent2">
                    <a:lumMod val="75000"/>
                  </a:schemeClr>
                </a:solidFill>
                <a:effectLst/>
                <a:latin typeface="Times New Roman" panose="02020603050405020304" pitchFamily="18" charset="0"/>
                <a:cs typeface="Times New Roman" panose="02020603050405020304" pitchFamily="18" charset="0"/>
              </a:rPr>
              <a:t>- Likewise, all the sentiment polarity scores are positive, which indicates that the reviews have a generally positive </a:t>
            </a:r>
            <a:r>
              <a:rPr lang="en-US" sz="7200" b="0" dirty="0" err="1">
                <a:solidFill>
                  <a:schemeClr val="accent2">
                    <a:lumMod val="75000"/>
                  </a:schemeClr>
                </a:solidFill>
                <a:effectLst/>
                <a:latin typeface="Times New Roman" panose="02020603050405020304" pitchFamily="18" charset="0"/>
                <a:cs typeface="Times New Roman" panose="02020603050405020304" pitchFamily="18" charset="0"/>
              </a:rPr>
              <a:t>tone.Also</a:t>
            </a:r>
            <a:r>
              <a:rPr lang="en-US" sz="7200" b="0" dirty="0">
                <a:solidFill>
                  <a:schemeClr val="accent2">
                    <a:lumMod val="75000"/>
                  </a:schemeClr>
                </a:solidFill>
                <a:effectLst/>
                <a:latin typeface="Times New Roman" panose="02020603050405020304" pitchFamily="18" charset="0"/>
                <a:cs typeface="Times New Roman" panose="02020603050405020304" pitchFamily="18" charset="0"/>
              </a:rPr>
              <a:t>, the subjectivity scores are also moderate, which implies that the reviews contain a mix of objective facts and subjective opinions.</a:t>
            </a:r>
          </a:p>
          <a:p>
            <a:br>
              <a:rPr lang="en-US" sz="7200" b="0" dirty="0">
                <a:solidFill>
                  <a:schemeClr val="accent2">
                    <a:lumMod val="75000"/>
                  </a:schemeClr>
                </a:solidFill>
                <a:effectLst/>
                <a:latin typeface="Times New Roman" panose="02020603050405020304" pitchFamily="18" charset="0"/>
                <a:cs typeface="Times New Roman" panose="02020603050405020304" pitchFamily="18" charset="0"/>
              </a:rPr>
            </a:br>
            <a:endParaRPr lang="en-US" sz="7200" b="0" dirty="0">
              <a:solidFill>
                <a:schemeClr val="accent2">
                  <a:lumMod val="75000"/>
                </a:schemeClr>
              </a:solidFill>
              <a:effectLst/>
              <a:latin typeface="Times New Roman" panose="02020603050405020304" pitchFamily="18" charset="0"/>
              <a:cs typeface="Times New Roman" panose="02020603050405020304" pitchFamily="18" charset="0"/>
            </a:endParaRPr>
          </a:p>
          <a:p>
            <a:endParaRPr lang="en-US" sz="7200" b="0" i="0" dirty="0">
              <a:solidFill>
                <a:schemeClr val="accent2">
                  <a:lumMod val="75000"/>
                </a:schemeClr>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7200" dirty="0">
              <a:solidFill>
                <a:schemeClr val="tx1"/>
              </a:solidFill>
            </a:endParaRPr>
          </a:p>
        </p:txBody>
      </p:sp>
      <p:sp>
        <p:nvSpPr>
          <p:cNvPr id="9" name="Slide Number Placeholder 8">
            <a:extLst>
              <a:ext uri="{FF2B5EF4-FFF2-40B4-BE49-F238E27FC236}">
                <a16:creationId xmlns:a16="http://schemas.microsoft.com/office/drawing/2014/main" id="{F0D750B1-4DD8-B04C-9DAA-8E315427080C}"/>
              </a:ext>
            </a:extLst>
          </p:cNvPr>
          <p:cNvSpPr>
            <a:spLocks noGrp="1"/>
          </p:cNvSpPr>
          <p:nvPr>
            <p:ph type="sldNum" sz="quarter" idx="12"/>
          </p:nvPr>
        </p:nvSpPr>
        <p:spPr/>
        <p:txBody>
          <a:bodyPr/>
          <a:lstStyle/>
          <a:p>
            <a:fld id="{B5CEABB6-07DC-46E8-9B57-56EC44A396E5}" type="slidenum">
              <a:rPr lang="en-US" smtClean="0"/>
              <a:pPr/>
              <a:t>13</a:t>
            </a:fld>
            <a:endParaRPr lang="en-US" dirty="0"/>
          </a:p>
        </p:txBody>
      </p:sp>
      <p:pic>
        <p:nvPicPr>
          <p:cNvPr id="3" name="Picture 2" descr="A screenshot of a computer&#10;&#10;Description automatically generated">
            <a:extLst>
              <a:ext uri="{FF2B5EF4-FFF2-40B4-BE49-F238E27FC236}">
                <a16:creationId xmlns:a16="http://schemas.microsoft.com/office/drawing/2014/main" id="{6066115B-BFF7-ECD5-FC2D-C94FD97095C9}"/>
              </a:ext>
            </a:extLst>
          </p:cNvPr>
          <p:cNvPicPr>
            <a:picLocks noChangeAspect="1"/>
          </p:cNvPicPr>
          <p:nvPr/>
        </p:nvPicPr>
        <p:blipFill>
          <a:blip r:embed="rId2"/>
          <a:stretch>
            <a:fillRect/>
          </a:stretch>
        </p:blipFill>
        <p:spPr>
          <a:xfrm>
            <a:off x="257175" y="1242902"/>
            <a:ext cx="5105400" cy="3957748"/>
          </a:xfrm>
          <a:prstGeom prst="rect">
            <a:avLst/>
          </a:prstGeom>
        </p:spPr>
      </p:pic>
    </p:spTree>
    <p:extLst>
      <p:ext uri="{BB962C8B-B14F-4D97-AF65-F5344CB8AC3E}">
        <p14:creationId xmlns:p14="http://schemas.microsoft.com/office/powerpoint/2010/main" val="1602911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5AC3C-02BE-AF40-116C-284DE3093A0E}"/>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45C3301-B8B1-E2B4-0559-02CAEFD7D5E6}"/>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fig5</a:t>
            </a:r>
            <a:r>
              <a:rPr lang="en-US" dirty="0"/>
              <a:t>.</a:t>
            </a:r>
          </a:p>
        </p:txBody>
      </p:sp>
      <p:sp>
        <p:nvSpPr>
          <p:cNvPr id="4" name="Rectangle 3">
            <a:extLst>
              <a:ext uri="{FF2B5EF4-FFF2-40B4-BE49-F238E27FC236}">
                <a16:creationId xmlns:a16="http://schemas.microsoft.com/office/drawing/2014/main" id="{CD3CA4A2-ACEF-E4EF-4D59-E5FF39B0EC0B}"/>
              </a:ext>
            </a:extLst>
          </p:cNvPr>
          <p:cNvSpPr/>
          <p:nvPr/>
        </p:nvSpPr>
        <p:spPr>
          <a:xfrm>
            <a:off x="2613025" y="36729"/>
            <a:ext cx="7296149"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u="sng" dirty="0">
                <a:solidFill>
                  <a:schemeClr val="accent2"/>
                </a:solidFill>
                <a:latin typeface="Amasis MT Pro Black" panose="02040A04050005020304" pitchFamily="18" charset="0"/>
              </a:rPr>
              <a:t>Fig5.  Discounted Prices Vs Actual Prices</a:t>
            </a:r>
          </a:p>
        </p:txBody>
      </p:sp>
      <p:sp>
        <p:nvSpPr>
          <p:cNvPr id="3" name="TextBox 2">
            <a:extLst>
              <a:ext uri="{FF2B5EF4-FFF2-40B4-BE49-F238E27FC236}">
                <a16:creationId xmlns:a16="http://schemas.microsoft.com/office/drawing/2014/main" id="{EBBE7AB7-7DAF-7F1A-5E02-29BFE7787091}"/>
              </a:ext>
            </a:extLst>
          </p:cNvPr>
          <p:cNvSpPr txBox="1"/>
          <p:nvPr/>
        </p:nvSpPr>
        <p:spPr>
          <a:xfrm>
            <a:off x="388931" y="119835"/>
            <a:ext cx="3332279" cy="369332"/>
          </a:xfrm>
          <a:prstGeom prst="rect">
            <a:avLst/>
          </a:prstGeom>
          <a:noFill/>
        </p:spPr>
        <p:txBody>
          <a:bodyPr wrap="square">
            <a:spAutoFit/>
          </a:bodyPr>
          <a:lstStyle/>
          <a:p>
            <a:r>
              <a:rPr lang="en-US" b="1" u="sng" dirty="0">
                <a:solidFill>
                  <a:srgbClr val="C00000"/>
                </a:solidFill>
              </a:rPr>
              <a:t>Data Visualizations </a:t>
            </a:r>
            <a:endParaRPr lang="en-US" dirty="0"/>
          </a:p>
        </p:txBody>
      </p:sp>
      <p:pic>
        <p:nvPicPr>
          <p:cNvPr id="8" name="Content Placeholder 7" descr="A screenshot of a computer">
            <a:extLst>
              <a:ext uri="{FF2B5EF4-FFF2-40B4-BE49-F238E27FC236}">
                <a16:creationId xmlns:a16="http://schemas.microsoft.com/office/drawing/2014/main" id="{BBCA5B38-67F5-FDD2-D1AA-6D7DD2433B4D}"/>
              </a:ext>
            </a:extLst>
          </p:cNvPr>
          <p:cNvPicPr>
            <a:picLocks noGrp="1" noChangeAspect="1"/>
          </p:cNvPicPr>
          <p:nvPr>
            <p:ph idx="1"/>
          </p:nvPr>
        </p:nvPicPr>
        <p:blipFill>
          <a:blip r:embed="rId2"/>
          <a:stretch>
            <a:fillRect/>
          </a:stretch>
        </p:blipFill>
        <p:spPr>
          <a:xfrm>
            <a:off x="1665482" y="489167"/>
            <a:ext cx="8861035" cy="3575332"/>
          </a:xfrm>
        </p:spPr>
      </p:pic>
      <p:graphicFrame>
        <p:nvGraphicFramePr>
          <p:cNvPr id="12" name="Object 11">
            <a:extLst>
              <a:ext uri="{FF2B5EF4-FFF2-40B4-BE49-F238E27FC236}">
                <a16:creationId xmlns:a16="http://schemas.microsoft.com/office/drawing/2014/main" id="{7FE69921-3197-B32A-62C1-E7D9C76782B4}"/>
              </a:ext>
            </a:extLst>
          </p:cNvPr>
          <p:cNvGraphicFramePr>
            <a:graphicFrameLocks noChangeAspect="1"/>
          </p:cNvGraphicFramePr>
          <p:nvPr>
            <p:extLst>
              <p:ext uri="{D42A27DB-BD31-4B8C-83A1-F6EECF244321}">
                <p14:modId xmlns:p14="http://schemas.microsoft.com/office/powerpoint/2010/main" val="589947824"/>
              </p:ext>
            </p:extLst>
          </p:nvPr>
        </p:nvGraphicFramePr>
        <p:xfrm>
          <a:off x="0" y="6212702"/>
          <a:ext cx="1223963" cy="525463"/>
        </p:xfrm>
        <a:graphic>
          <a:graphicData uri="http://schemas.openxmlformats.org/presentationml/2006/ole">
            <mc:AlternateContent xmlns:mc="http://schemas.openxmlformats.org/markup-compatibility/2006">
              <mc:Choice xmlns:v="urn:schemas-microsoft-com:vml" Requires="v">
                <p:oleObj name="Packager Shell Object" showAsIcon="1" r:id="rId3" imgW="1223640" imgH="524880" progId="Package">
                  <p:embed/>
                </p:oleObj>
              </mc:Choice>
              <mc:Fallback>
                <p:oleObj name="Packager Shell Object" showAsIcon="1" r:id="rId3" imgW="1223640" imgH="524880" progId="Package">
                  <p:embed/>
                  <p:pic>
                    <p:nvPicPr>
                      <p:cNvPr id="0" name=""/>
                      <p:cNvPicPr/>
                      <p:nvPr/>
                    </p:nvPicPr>
                    <p:blipFill>
                      <a:blip r:embed="rId4"/>
                      <a:stretch>
                        <a:fillRect/>
                      </a:stretch>
                    </p:blipFill>
                    <p:spPr>
                      <a:xfrm>
                        <a:off x="0" y="6212702"/>
                        <a:ext cx="1223963" cy="525463"/>
                      </a:xfrm>
                      <a:prstGeom prst="rect">
                        <a:avLst/>
                      </a:prstGeom>
                    </p:spPr>
                  </p:pic>
                </p:oleObj>
              </mc:Fallback>
            </mc:AlternateContent>
          </a:graphicData>
        </a:graphic>
      </p:graphicFrame>
      <p:pic>
        <p:nvPicPr>
          <p:cNvPr id="14" name="Picture 13" descr="A screenshot of a computer&#10;&#10;Description automatically generated">
            <a:extLst>
              <a:ext uri="{FF2B5EF4-FFF2-40B4-BE49-F238E27FC236}">
                <a16:creationId xmlns:a16="http://schemas.microsoft.com/office/drawing/2014/main" id="{244815A7-E2E6-93E5-B744-9A5C1EC0D9B9}"/>
              </a:ext>
            </a:extLst>
          </p:cNvPr>
          <p:cNvPicPr>
            <a:picLocks noChangeAspect="1"/>
          </p:cNvPicPr>
          <p:nvPr/>
        </p:nvPicPr>
        <p:blipFill>
          <a:blip r:embed="rId5"/>
          <a:stretch>
            <a:fillRect/>
          </a:stretch>
        </p:blipFill>
        <p:spPr>
          <a:xfrm>
            <a:off x="1104900" y="4178459"/>
            <a:ext cx="10515600" cy="2559706"/>
          </a:xfrm>
          <a:prstGeom prst="rect">
            <a:avLst/>
          </a:prstGeom>
        </p:spPr>
      </p:pic>
    </p:spTree>
    <p:extLst>
      <p:ext uri="{BB962C8B-B14F-4D97-AF65-F5344CB8AC3E}">
        <p14:creationId xmlns:p14="http://schemas.microsoft.com/office/powerpoint/2010/main" val="2330302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90C1C138-2C57-D771-E846-2C2C143FBABF}"/>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7"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8"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9"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0"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1"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2"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3"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4"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5"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6"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8"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30" name="Group 29">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1"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2"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3"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4"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6"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7"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8"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9"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40"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41"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42"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44" name="Rectangle 43">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useBgFill="1">
        <p:nvSpPr>
          <p:cNvPr id="48" name="Rectangle 47">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FC5A2D1A-B0CA-C8B4-D41B-2A6EF520F6CA}"/>
              </a:ext>
            </a:extLst>
          </p:cNvPr>
          <p:cNvSpPr>
            <a:spLocks noGrp="1"/>
          </p:cNvSpPr>
          <p:nvPr>
            <p:ph type="ctrTitle"/>
          </p:nvPr>
        </p:nvSpPr>
        <p:spPr>
          <a:xfrm>
            <a:off x="649224" y="645106"/>
            <a:ext cx="5122652" cy="1259894"/>
          </a:xfrm>
        </p:spPr>
        <p:txBody>
          <a:bodyPr vert="horz" lIns="91440" tIns="45720" rIns="91440" bIns="45720" rtlCol="0" anchor="t">
            <a:normAutofit/>
          </a:bodyPr>
          <a:lstStyle/>
          <a:p>
            <a:r>
              <a:rPr lang="en-US" sz="3600" b="1"/>
              <a:t>Observations</a:t>
            </a:r>
          </a:p>
        </p:txBody>
      </p:sp>
      <p:sp>
        <p:nvSpPr>
          <p:cNvPr id="50" name="Rectangle 49">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Subtitle 10">
            <a:extLst>
              <a:ext uri="{FF2B5EF4-FFF2-40B4-BE49-F238E27FC236}">
                <a16:creationId xmlns:a16="http://schemas.microsoft.com/office/drawing/2014/main" id="{C0C35D2C-50E0-1833-ACA7-FD665F30F5D5}"/>
              </a:ext>
            </a:extLst>
          </p:cNvPr>
          <p:cNvSpPr>
            <a:spLocks noGrp="1"/>
          </p:cNvSpPr>
          <p:nvPr>
            <p:ph type="subTitle" idx="1"/>
          </p:nvPr>
        </p:nvSpPr>
        <p:spPr>
          <a:xfrm>
            <a:off x="649225" y="2133600"/>
            <a:ext cx="5122652" cy="3759253"/>
          </a:xfrm>
        </p:spPr>
        <p:txBody>
          <a:bodyPr vert="horz" lIns="91440" tIns="45720" rIns="91440" bIns="45720" rtlCol="0">
            <a:normAutofit/>
          </a:bodyPr>
          <a:lstStyle/>
          <a:p>
            <a:pPr>
              <a:lnSpc>
                <a:spcPct val="90000"/>
              </a:lnSpc>
              <a:buFont typeface="Wingdings 3" charset="2"/>
              <a:buChar char=""/>
            </a:pPr>
            <a:r>
              <a:rPr lang="en-US" b="1" u="sng" dirty="0">
                <a:solidFill>
                  <a:schemeClr val="tx1">
                    <a:lumMod val="75000"/>
                    <a:lumOff val="25000"/>
                  </a:schemeClr>
                </a:solidFill>
                <a:effectLst/>
              </a:rPr>
              <a:t>Smart TVs:</a:t>
            </a:r>
            <a:endParaRPr lang="en-US" b="0" u="sng" dirty="0">
              <a:solidFill>
                <a:schemeClr val="tx1">
                  <a:lumMod val="75000"/>
                  <a:lumOff val="25000"/>
                </a:schemeClr>
              </a:solidFill>
              <a:effectLst/>
            </a:endParaRPr>
          </a:p>
          <a:p>
            <a:pPr>
              <a:lnSpc>
                <a:spcPct val="90000"/>
              </a:lnSpc>
              <a:buFont typeface="Wingdings 3" charset="2"/>
              <a:buChar char=""/>
            </a:pPr>
            <a:r>
              <a:rPr lang="en-US" b="0" dirty="0">
                <a:solidFill>
                  <a:schemeClr val="tx1">
                    <a:lumMod val="75000"/>
                    <a:lumOff val="25000"/>
                  </a:schemeClr>
                </a:solidFill>
                <a:effectLst/>
              </a:rPr>
              <a:t>- Also, the stacked bar graph showing a comparison between the actual prices and discounted prices of smart TVs with a rating score of 4, where one bar showing actual price of each product and another bar showing discounted price for each product suggests that the actual prices reach up to 150k INR while the discounted prices are consistently lower among the </a:t>
            </a:r>
            <a:r>
              <a:rPr lang="en-US" b="0" dirty="0" err="1">
                <a:solidFill>
                  <a:schemeClr val="tx1">
                    <a:lumMod val="75000"/>
                    <a:lumOff val="25000"/>
                  </a:schemeClr>
                </a:solidFill>
                <a:effectLst/>
              </a:rPr>
              <a:t>SmarT</a:t>
            </a:r>
            <a:r>
              <a:rPr lang="en-US" b="0" dirty="0">
                <a:solidFill>
                  <a:schemeClr val="tx1">
                    <a:lumMod val="75000"/>
                    <a:lumOff val="25000"/>
                  </a:schemeClr>
                </a:solidFill>
                <a:effectLst/>
              </a:rPr>
              <a:t> TVs int he dataset.</a:t>
            </a:r>
          </a:p>
          <a:p>
            <a:pPr>
              <a:lnSpc>
                <a:spcPct val="90000"/>
              </a:lnSpc>
              <a:buFont typeface="Wingdings 3" charset="2"/>
              <a:buChar char=""/>
            </a:pPr>
            <a:br>
              <a:rPr lang="en-US" b="0" dirty="0">
                <a:solidFill>
                  <a:schemeClr val="tx1">
                    <a:lumMod val="75000"/>
                    <a:lumOff val="25000"/>
                  </a:schemeClr>
                </a:solidFill>
                <a:effectLst/>
              </a:rPr>
            </a:br>
            <a:endParaRPr lang="en-US" b="0" dirty="0">
              <a:solidFill>
                <a:schemeClr val="tx1">
                  <a:lumMod val="75000"/>
                  <a:lumOff val="25000"/>
                </a:schemeClr>
              </a:solidFill>
              <a:effectLst/>
            </a:endParaRPr>
          </a:p>
          <a:p>
            <a:pPr>
              <a:lnSpc>
                <a:spcPct val="90000"/>
              </a:lnSpc>
              <a:buFont typeface="Wingdings 3" charset="2"/>
              <a:buChar char=""/>
            </a:pPr>
            <a:endParaRPr lang="en-US" b="0" i="0" dirty="0">
              <a:solidFill>
                <a:schemeClr val="tx1">
                  <a:lumMod val="75000"/>
                  <a:lumOff val="25000"/>
                </a:schemeClr>
              </a:solidFill>
              <a:effectLst/>
            </a:endParaRPr>
          </a:p>
          <a:p>
            <a:pPr marL="342900" indent="-342900">
              <a:lnSpc>
                <a:spcPct val="90000"/>
              </a:lnSpc>
              <a:buFont typeface="Wingdings 3" charset="2"/>
              <a:buChar char=""/>
            </a:pPr>
            <a:endParaRPr lang="en-US" dirty="0">
              <a:solidFill>
                <a:schemeClr val="tx1">
                  <a:lumMod val="75000"/>
                  <a:lumOff val="25000"/>
                </a:schemeClr>
              </a:solidFill>
            </a:endParaRPr>
          </a:p>
        </p:txBody>
      </p:sp>
      <p:pic>
        <p:nvPicPr>
          <p:cNvPr id="3" name="Picture 2" descr="A screenshot of a computer&#10;&#10;Description automatically generated">
            <a:extLst>
              <a:ext uri="{FF2B5EF4-FFF2-40B4-BE49-F238E27FC236}">
                <a16:creationId xmlns:a16="http://schemas.microsoft.com/office/drawing/2014/main" id="{194D912A-EED9-DE1E-0B52-74964B437897}"/>
              </a:ext>
            </a:extLst>
          </p:cNvPr>
          <p:cNvPicPr>
            <a:picLocks noChangeAspect="1"/>
          </p:cNvPicPr>
          <p:nvPr/>
        </p:nvPicPr>
        <p:blipFill>
          <a:blip r:embed="rId2"/>
          <a:stretch>
            <a:fillRect/>
          </a:stretch>
        </p:blipFill>
        <p:spPr>
          <a:xfrm>
            <a:off x="5771877" y="1221672"/>
            <a:ext cx="6291516" cy="4550959"/>
          </a:xfrm>
          <a:prstGeom prst="rect">
            <a:avLst/>
          </a:prstGeom>
        </p:spPr>
      </p:pic>
      <p:sp>
        <p:nvSpPr>
          <p:cNvPr id="52"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DBCE7710-2872-FADC-C384-487249205EEE}"/>
              </a:ext>
            </a:extLst>
          </p:cNvPr>
          <p:cNvSpPr>
            <a:spLocks noGrp="1"/>
          </p:cNvSpPr>
          <p:nvPr>
            <p:ph type="sldNum" sz="quarter" idx="12"/>
          </p:nvPr>
        </p:nvSpPr>
        <p:spPr>
          <a:xfrm>
            <a:off x="121514" y="6133610"/>
            <a:ext cx="779767" cy="365125"/>
          </a:xfrm>
        </p:spPr>
        <p:txBody>
          <a:bodyPr vert="horz" lIns="91440" tIns="45720" rIns="91440" bIns="45720" rtlCol="0" anchor="ctr">
            <a:normAutofit/>
          </a:bodyPr>
          <a:lstStyle/>
          <a:p>
            <a:pPr defTabSz="914400">
              <a:lnSpc>
                <a:spcPct val="90000"/>
              </a:lnSpc>
              <a:spcAft>
                <a:spcPts val="600"/>
              </a:spcAft>
            </a:pPr>
            <a:fld id="{B5CEABB6-07DC-46E8-9B57-56EC44A396E5}" type="slidenum">
              <a:rPr lang="en-US" sz="1900" smtClean="0"/>
              <a:pPr defTabSz="914400">
                <a:lnSpc>
                  <a:spcPct val="90000"/>
                </a:lnSpc>
                <a:spcAft>
                  <a:spcPts val="600"/>
                </a:spcAft>
              </a:pPr>
              <a:t>15</a:t>
            </a:fld>
            <a:endParaRPr lang="en-US" sz="1900"/>
          </a:p>
        </p:txBody>
      </p:sp>
    </p:spTree>
    <p:extLst>
      <p:ext uri="{BB962C8B-B14F-4D97-AF65-F5344CB8AC3E}">
        <p14:creationId xmlns:p14="http://schemas.microsoft.com/office/powerpoint/2010/main" val="816327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12690-D1EA-ECC7-1879-3D63A59E0997}"/>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2144C85-A3A9-591B-CFED-30964B26B290}"/>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5</a:t>
            </a:r>
            <a:r>
              <a:rPr lang="en-US" dirty="0"/>
              <a:t>.</a:t>
            </a:r>
          </a:p>
        </p:txBody>
      </p:sp>
      <p:sp>
        <p:nvSpPr>
          <p:cNvPr id="4" name="Rectangle 3">
            <a:extLst>
              <a:ext uri="{FF2B5EF4-FFF2-40B4-BE49-F238E27FC236}">
                <a16:creationId xmlns:a16="http://schemas.microsoft.com/office/drawing/2014/main" id="{57466B95-B88C-317B-248D-5453ECC92BE7}"/>
              </a:ext>
            </a:extLst>
          </p:cNvPr>
          <p:cNvSpPr/>
          <p:nvPr/>
        </p:nvSpPr>
        <p:spPr>
          <a:xfrm>
            <a:off x="361930" y="162501"/>
            <a:ext cx="4376057"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u="sng" dirty="0">
                <a:solidFill>
                  <a:schemeClr val="accent2"/>
                </a:solidFill>
              </a:rPr>
              <a:t>Functions used </a:t>
            </a:r>
          </a:p>
        </p:txBody>
      </p:sp>
      <p:sp>
        <p:nvSpPr>
          <p:cNvPr id="7" name="TextBox 6">
            <a:extLst>
              <a:ext uri="{FF2B5EF4-FFF2-40B4-BE49-F238E27FC236}">
                <a16:creationId xmlns:a16="http://schemas.microsoft.com/office/drawing/2014/main" id="{9FF3A66A-8960-2E1B-4472-C9E019CA4133}"/>
              </a:ext>
            </a:extLst>
          </p:cNvPr>
          <p:cNvSpPr txBox="1"/>
          <p:nvPr/>
        </p:nvSpPr>
        <p:spPr>
          <a:xfrm>
            <a:off x="624323" y="2228671"/>
            <a:ext cx="5400675" cy="800219"/>
          </a:xfrm>
          <a:prstGeom prst="rect">
            <a:avLst/>
          </a:prstGeom>
          <a:noFill/>
        </p:spPr>
        <p:txBody>
          <a:bodyPr wrap="square" rtlCol="0">
            <a:spAutoFit/>
          </a:bodyPr>
          <a:lstStyle/>
          <a:p>
            <a:r>
              <a:rPr lang="en-US" sz="2800" dirty="0">
                <a:latin typeface="Aparajita" panose="02020603050405020304" pitchFamily="18" charset="0"/>
                <a:cs typeface="Aparajita" panose="02020603050405020304" pitchFamily="18" charset="0"/>
              </a:rPr>
              <a:t>New Python library used: </a:t>
            </a:r>
            <a:r>
              <a:rPr lang="en-US" sz="2800" dirty="0" err="1">
                <a:latin typeface="Aparajita" panose="02020603050405020304" pitchFamily="18" charset="0"/>
                <a:cs typeface="Aparajita" panose="02020603050405020304" pitchFamily="18" charset="0"/>
              </a:rPr>
              <a:t>TextBlob</a:t>
            </a:r>
            <a:r>
              <a:rPr lang="en-US" sz="2800" dirty="0">
                <a:latin typeface="Aparajita" panose="02020603050405020304" pitchFamily="18" charset="0"/>
                <a:cs typeface="Aparajita" panose="02020603050405020304" pitchFamily="18" charset="0"/>
              </a:rPr>
              <a:t>.</a:t>
            </a:r>
          </a:p>
          <a:p>
            <a:endParaRPr lang="en-US" dirty="0">
              <a:latin typeface="Aparajita" panose="02020603050405020304" pitchFamily="18" charset="0"/>
              <a:cs typeface="Aparajita" panose="02020603050405020304" pitchFamily="18" charset="0"/>
            </a:endParaRPr>
          </a:p>
        </p:txBody>
      </p:sp>
      <p:sp>
        <p:nvSpPr>
          <p:cNvPr id="5" name="Picture Placeholder 4">
            <a:extLst>
              <a:ext uri="{FF2B5EF4-FFF2-40B4-BE49-F238E27FC236}">
                <a16:creationId xmlns:a16="http://schemas.microsoft.com/office/drawing/2014/main" id="{AF403996-039C-1DD5-17AF-AAE281D7B5FD}"/>
              </a:ext>
            </a:extLst>
          </p:cNvPr>
          <p:cNvSpPr>
            <a:spLocks noGrp="1"/>
          </p:cNvSpPr>
          <p:nvPr>
            <p:ph type="pic" sz="quarter" idx="14"/>
          </p:nvPr>
        </p:nvSpPr>
        <p:spPr>
          <a:xfrm>
            <a:off x="-69478" y="0"/>
            <a:ext cx="12188952" cy="6858000"/>
          </a:xfrm>
        </p:spPr>
        <p:txBody>
          <a:bodyPr/>
          <a:lstStyle/>
          <a:p>
            <a:endParaRPr lang="en-US" b="1" dirty="0"/>
          </a:p>
        </p:txBody>
      </p:sp>
      <p:sp>
        <p:nvSpPr>
          <p:cNvPr id="3" name="Title 2">
            <a:extLst>
              <a:ext uri="{FF2B5EF4-FFF2-40B4-BE49-F238E27FC236}">
                <a16:creationId xmlns:a16="http://schemas.microsoft.com/office/drawing/2014/main" id="{168A538A-1CEA-8F6A-316F-FF371FE4C9DE}"/>
              </a:ext>
            </a:extLst>
          </p:cNvPr>
          <p:cNvSpPr>
            <a:spLocks noGrp="1"/>
          </p:cNvSpPr>
          <p:nvPr>
            <p:ph type="title"/>
          </p:nvPr>
        </p:nvSpPr>
        <p:spPr/>
        <p:txBody>
          <a:bodyPr/>
          <a:lstStyle/>
          <a:p>
            <a:endParaRPr lang="en-US" dirty="0"/>
          </a:p>
        </p:txBody>
      </p:sp>
      <p:pic>
        <p:nvPicPr>
          <p:cNvPr id="8" name="Content Placeholder 7" descr="A white rectangular object with text&#10;&#10;Description automatically generated">
            <a:extLst>
              <a:ext uri="{FF2B5EF4-FFF2-40B4-BE49-F238E27FC236}">
                <a16:creationId xmlns:a16="http://schemas.microsoft.com/office/drawing/2014/main" id="{69167B31-21DB-B962-43B2-5F3C0E6B0099}"/>
              </a:ext>
            </a:extLst>
          </p:cNvPr>
          <p:cNvPicPr>
            <a:picLocks noGrp="1" noChangeAspect="1"/>
          </p:cNvPicPr>
          <p:nvPr>
            <p:ph idx="1"/>
          </p:nvPr>
        </p:nvPicPr>
        <p:blipFill>
          <a:blip r:embed="rId2"/>
          <a:stretch>
            <a:fillRect/>
          </a:stretch>
        </p:blipFill>
        <p:spPr>
          <a:xfrm>
            <a:off x="6629400" y="3775813"/>
            <a:ext cx="4416425" cy="658924"/>
          </a:xfrm>
        </p:spPr>
      </p:pic>
      <p:sp>
        <p:nvSpPr>
          <p:cNvPr id="2" name="TextBox 1">
            <a:extLst>
              <a:ext uri="{FF2B5EF4-FFF2-40B4-BE49-F238E27FC236}">
                <a16:creationId xmlns:a16="http://schemas.microsoft.com/office/drawing/2014/main" id="{95C96EB7-7CE9-BE65-79FD-E84AB6BE28C2}"/>
              </a:ext>
            </a:extLst>
          </p:cNvPr>
          <p:cNvSpPr txBox="1"/>
          <p:nvPr/>
        </p:nvSpPr>
        <p:spPr>
          <a:xfrm>
            <a:off x="103124" y="794079"/>
            <a:ext cx="5311774" cy="5632311"/>
          </a:xfrm>
          <a:prstGeom prst="rect">
            <a:avLst/>
          </a:prstGeom>
          <a:noFill/>
        </p:spPr>
        <p:txBody>
          <a:bodyPr wrap="square" rtlCol="0">
            <a:spAutoFit/>
          </a:bodyPr>
          <a:lstStyle/>
          <a:p>
            <a:r>
              <a:rPr lang="en-US" b="1" dirty="0">
                <a:solidFill>
                  <a:schemeClr val="accent2">
                    <a:lumMod val="75000"/>
                  </a:schemeClr>
                </a:solidFill>
                <a:effectLst/>
                <a:latin typeface="Amasis MT Pro Medium" panose="02040604050005020304" pitchFamily="18" charset="0"/>
              </a:rPr>
              <a:t>Sentiment analysis is a technique that tries to understand if the words used in a text express positive, negative, or neutral feelings. Here, each 'sentiment' is a pair of numbers. These numbers are in the format (polarity, subjectivity)</a:t>
            </a:r>
          </a:p>
          <a:p>
            <a:endParaRPr lang="en-US" b="1" dirty="0">
              <a:solidFill>
                <a:schemeClr val="accent2">
                  <a:lumMod val="75000"/>
                </a:schemeClr>
              </a:solidFill>
              <a:latin typeface="Amasis MT Pro Medium" panose="02040604050005020304" pitchFamily="18" charset="0"/>
            </a:endParaRPr>
          </a:p>
          <a:p>
            <a:br>
              <a:rPr lang="en-US" b="0" dirty="0">
                <a:solidFill>
                  <a:schemeClr val="accent2">
                    <a:lumMod val="75000"/>
                  </a:schemeClr>
                </a:solidFill>
                <a:effectLst/>
                <a:latin typeface="Amasis MT Pro Medium" panose="02040604050005020304" pitchFamily="18" charset="0"/>
              </a:rPr>
            </a:br>
            <a:r>
              <a:rPr lang="en-US" b="1" dirty="0">
                <a:solidFill>
                  <a:schemeClr val="accent2">
                    <a:lumMod val="75000"/>
                  </a:schemeClr>
                </a:solidFill>
                <a:effectLst/>
                <a:latin typeface="Amasis MT Pro Medium" panose="02040604050005020304" pitchFamily="18" charset="0"/>
              </a:rPr>
              <a:t>**Sentiment Polarity:**</a:t>
            </a:r>
            <a:br>
              <a:rPr lang="en-US" b="0" dirty="0">
                <a:solidFill>
                  <a:schemeClr val="accent2">
                    <a:lumMod val="75000"/>
                  </a:schemeClr>
                </a:solidFill>
                <a:effectLst/>
                <a:latin typeface="Amasis MT Pro Medium" panose="02040604050005020304" pitchFamily="18" charset="0"/>
              </a:rPr>
            </a:br>
            <a:r>
              <a:rPr lang="en-US" b="0" dirty="0">
                <a:solidFill>
                  <a:schemeClr val="accent2">
                    <a:lumMod val="75000"/>
                  </a:schemeClr>
                </a:solidFill>
                <a:effectLst/>
                <a:latin typeface="Amasis MT Pro Medium" panose="02040604050005020304" pitchFamily="18" charset="0"/>
              </a:rPr>
              <a:t>The polarity score ranges from -1 (most negative) to 1 (most optimistic).</a:t>
            </a:r>
          </a:p>
          <a:p>
            <a:endParaRPr lang="en-US" dirty="0">
              <a:solidFill>
                <a:schemeClr val="accent2">
                  <a:lumMod val="75000"/>
                </a:schemeClr>
              </a:solidFill>
              <a:latin typeface="Amasis MT Pro Medium" panose="02040604050005020304" pitchFamily="18" charset="0"/>
            </a:endParaRPr>
          </a:p>
          <a:p>
            <a:r>
              <a:rPr lang="en-US" b="1" dirty="0">
                <a:solidFill>
                  <a:schemeClr val="accent2">
                    <a:lumMod val="75000"/>
                  </a:schemeClr>
                </a:solidFill>
                <a:effectLst/>
                <a:latin typeface="Amasis MT Pro Medium" panose="02040604050005020304" pitchFamily="18" charset="0"/>
              </a:rPr>
              <a:t>**Sentiment Subjectivity:**</a:t>
            </a:r>
            <a:endParaRPr lang="en-US" b="0" dirty="0">
              <a:solidFill>
                <a:schemeClr val="accent2">
                  <a:lumMod val="75000"/>
                </a:schemeClr>
              </a:solidFill>
              <a:effectLst/>
              <a:latin typeface="Amasis MT Pro Medium" panose="02040604050005020304" pitchFamily="18" charset="0"/>
            </a:endParaRPr>
          </a:p>
          <a:p>
            <a:r>
              <a:rPr lang="en-US" b="0" dirty="0">
                <a:solidFill>
                  <a:schemeClr val="accent2">
                    <a:lumMod val="75000"/>
                  </a:schemeClr>
                </a:solidFill>
                <a:effectLst/>
                <a:latin typeface="Amasis MT Pro Medium" panose="02040604050005020304" pitchFamily="18" charset="0"/>
              </a:rPr>
              <a:t>The subjectivity score ranges from 0 (most objective) to 1 (most subjective). Higher scores indicate a more opinion or subjective text, while lower scores suggest factual or objective text.</a:t>
            </a:r>
          </a:p>
          <a:p>
            <a:endParaRPr lang="en-US" b="0" dirty="0">
              <a:solidFill>
                <a:srgbClr val="CCCCCC"/>
              </a:solidFill>
              <a:effectLst/>
              <a:latin typeface="Consolas" panose="020B0609020204030204" pitchFamily="49" charset="0"/>
            </a:endParaRPr>
          </a:p>
          <a:p>
            <a:endParaRPr lang="en-US" b="1" dirty="0">
              <a:solidFill>
                <a:srgbClr val="00B050"/>
              </a:solidFill>
              <a:effectLst/>
              <a:latin typeface="Congenial Light" panose="02000503040000020004" pitchFamily="2" charset="0"/>
            </a:endParaRPr>
          </a:p>
          <a:p>
            <a:endParaRPr lang="en-US" b="1" dirty="0">
              <a:solidFill>
                <a:srgbClr val="00B050"/>
              </a:solidFill>
              <a:effectLst/>
              <a:latin typeface="Congenial Light" panose="02000503040000020004" pitchFamily="2" charset="0"/>
            </a:endParaRPr>
          </a:p>
          <a:p>
            <a:endParaRPr lang="en-US" dirty="0"/>
          </a:p>
        </p:txBody>
      </p:sp>
      <p:pic>
        <p:nvPicPr>
          <p:cNvPr id="9" name="Picture 8" descr="A gauge with different faces">
            <a:extLst>
              <a:ext uri="{FF2B5EF4-FFF2-40B4-BE49-F238E27FC236}">
                <a16:creationId xmlns:a16="http://schemas.microsoft.com/office/drawing/2014/main" id="{9F961E08-F1C4-4897-E763-BAC0096B54C2}"/>
              </a:ext>
            </a:extLst>
          </p:cNvPr>
          <p:cNvPicPr>
            <a:picLocks noChangeAspect="1"/>
          </p:cNvPicPr>
          <p:nvPr/>
        </p:nvPicPr>
        <p:blipFill>
          <a:blip r:embed="rId3"/>
          <a:stretch>
            <a:fillRect/>
          </a:stretch>
        </p:blipFill>
        <p:spPr>
          <a:xfrm>
            <a:off x="6524487" y="1842906"/>
            <a:ext cx="4626250" cy="2797584"/>
          </a:xfrm>
          <a:prstGeom prst="rect">
            <a:avLst/>
          </a:prstGeom>
        </p:spPr>
      </p:pic>
      <p:sp>
        <p:nvSpPr>
          <p:cNvPr id="11" name="TextBox 10">
            <a:extLst>
              <a:ext uri="{FF2B5EF4-FFF2-40B4-BE49-F238E27FC236}">
                <a16:creationId xmlns:a16="http://schemas.microsoft.com/office/drawing/2014/main" id="{E91A5C61-ED81-7A78-FBA8-2D273E3F9F43}"/>
              </a:ext>
            </a:extLst>
          </p:cNvPr>
          <p:cNvSpPr txBox="1"/>
          <p:nvPr/>
        </p:nvSpPr>
        <p:spPr>
          <a:xfrm>
            <a:off x="6231730" y="232629"/>
            <a:ext cx="5211763" cy="523220"/>
          </a:xfrm>
          <a:prstGeom prst="rect">
            <a:avLst/>
          </a:prstGeom>
          <a:noFill/>
        </p:spPr>
        <p:txBody>
          <a:bodyPr wrap="square" rtlCol="0">
            <a:spAutoFit/>
          </a:bodyPr>
          <a:lstStyle/>
          <a:p>
            <a:pPr algn="ctr"/>
            <a:r>
              <a:rPr lang="en-US" sz="2800" b="1" dirty="0">
                <a:solidFill>
                  <a:schemeClr val="accent2">
                    <a:lumMod val="75000"/>
                  </a:schemeClr>
                </a:solidFill>
              </a:rPr>
              <a:t>Sentiment Analysis</a:t>
            </a:r>
          </a:p>
        </p:txBody>
      </p:sp>
    </p:spTree>
    <p:extLst>
      <p:ext uri="{BB962C8B-B14F-4D97-AF65-F5344CB8AC3E}">
        <p14:creationId xmlns:p14="http://schemas.microsoft.com/office/powerpoint/2010/main" val="768351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B9AE1-0C8C-E64C-76CB-4C7C67F38D2A}"/>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B776F3F-55E8-5D90-069E-E91BF9A8EBBE}"/>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5</a:t>
            </a:r>
            <a:r>
              <a:rPr lang="en-US" dirty="0"/>
              <a:t>.</a:t>
            </a:r>
          </a:p>
        </p:txBody>
      </p:sp>
      <p:sp>
        <p:nvSpPr>
          <p:cNvPr id="7" name="TextBox 6">
            <a:extLst>
              <a:ext uri="{FF2B5EF4-FFF2-40B4-BE49-F238E27FC236}">
                <a16:creationId xmlns:a16="http://schemas.microsoft.com/office/drawing/2014/main" id="{C88E0983-5A87-4EB8-B9DB-8A7BA9E1C226}"/>
              </a:ext>
            </a:extLst>
          </p:cNvPr>
          <p:cNvSpPr txBox="1"/>
          <p:nvPr/>
        </p:nvSpPr>
        <p:spPr>
          <a:xfrm>
            <a:off x="6276180" y="42822"/>
            <a:ext cx="5400675" cy="800219"/>
          </a:xfrm>
          <a:prstGeom prst="rect">
            <a:avLst/>
          </a:prstGeom>
          <a:noFill/>
        </p:spPr>
        <p:txBody>
          <a:bodyPr wrap="square" rtlCol="0">
            <a:spAutoFit/>
          </a:bodyPr>
          <a:lstStyle/>
          <a:p>
            <a:r>
              <a:rPr lang="en-US" sz="2800" dirty="0">
                <a:latin typeface="Aparajita" panose="02020603050405020304" pitchFamily="18" charset="0"/>
                <a:cs typeface="Aparajita" panose="02020603050405020304" pitchFamily="18" charset="0"/>
              </a:rPr>
              <a:t>New Python library used: </a:t>
            </a:r>
            <a:r>
              <a:rPr lang="en-US" sz="2800" dirty="0" err="1">
                <a:latin typeface="Aparajita" panose="02020603050405020304" pitchFamily="18" charset="0"/>
                <a:cs typeface="Aparajita" panose="02020603050405020304" pitchFamily="18" charset="0"/>
              </a:rPr>
              <a:t>TextBlob</a:t>
            </a:r>
            <a:r>
              <a:rPr lang="en-US" sz="2800" dirty="0">
                <a:latin typeface="Aparajita" panose="02020603050405020304" pitchFamily="18" charset="0"/>
                <a:cs typeface="Aparajita" panose="02020603050405020304" pitchFamily="18" charset="0"/>
              </a:rPr>
              <a:t>.</a:t>
            </a:r>
          </a:p>
          <a:p>
            <a:endParaRPr lang="en-US" dirty="0">
              <a:latin typeface="Aparajita" panose="02020603050405020304" pitchFamily="18" charset="0"/>
              <a:cs typeface="Aparajita" panose="02020603050405020304" pitchFamily="18" charset="0"/>
            </a:endParaRPr>
          </a:p>
        </p:txBody>
      </p:sp>
      <p:pic>
        <p:nvPicPr>
          <p:cNvPr id="12" name="Picture Placeholder 11" descr="A screenshot of a computer program">
            <a:extLst>
              <a:ext uri="{FF2B5EF4-FFF2-40B4-BE49-F238E27FC236}">
                <a16:creationId xmlns:a16="http://schemas.microsoft.com/office/drawing/2014/main" id="{4E773823-102D-EE77-4D72-69DBEB8B7066}"/>
              </a:ext>
            </a:extLst>
          </p:cNvPr>
          <p:cNvPicPr>
            <a:picLocks noGrp="1" noChangeAspect="1"/>
          </p:cNvPicPr>
          <p:nvPr>
            <p:ph type="pic" sz="quarter" idx="14"/>
          </p:nvPr>
        </p:nvPicPr>
        <p:blipFill>
          <a:blip r:embed="rId2"/>
          <a:srcRect t="10668" b="10668"/>
          <a:stretch>
            <a:fillRect/>
          </a:stretch>
        </p:blipFill>
        <p:spPr>
          <a:xfrm>
            <a:off x="287751" y="220320"/>
            <a:ext cx="3519140" cy="2759760"/>
          </a:xfrm>
        </p:spPr>
      </p:pic>
      <p:sp>
        <p:nvSpPr>
          <p:cNvPr id="3" name="Title 2">
            <a:extLst>
              <a:ext uri="{FF2B5EF4-FFF2-40B4-BE49-F238E27FC236}">
                <a16:creationId xmlns:a16="http://schemas.microsoft.com/office/drawing/2014/main" id="{3F259B7B-561F-E0C2-5E7F-AF323B393FA2}"/>
              </a:ext>
            </a:extLst>
          </p:cNvPr>
          <p:cNvSpPr>
            <a:spLocks noGrp="1"/>
          </p:cNvSpPr>
          <p:nvPr>
            <p:ph type="title"/>
          </p:nvPr>
        </p:nvSpPr>
        <p:spPr>
          <a:xfrm>
            <a:off x="6096000" y="1600200"/>
            <a:ext cx="5486400" cy="4572000"/>
          </a:xfrm>
        </p:spPr>
        <p:txBody>
          <a:bodyPr/>
          <a:lstStyle/>
          <a:p>
            <a:endParaRPr lang="en-US" dirty="0"/>
          </a:p>
        </p:txBody>
      </p:sp>
      <p:pic>
        <p:nvPicPr>
          <p:cNvPr id="8" name="Content Placeholder 7" descr="A white rectangular object with text&#10;&#10;Description automatically generated">
            <a:extLst>
              <a:ext uri="{FF2B5EF4-FFF2-40B4-BE49-F238E27FC236}">
                <a16:creationId xmlns:a16="http://schemas.microsoft.com/office/drawing/2014/main" id="{A6E4BE72-EDC1-183C-EBB0-1B3ABC3EE801}"/>
              </a:ext>
            </a:extLst>
          </p:cNvPr>
          <p:cNvPicPr>
            <a:picLocks noGrp="1" noChangeAspect="1"/>
          </p:cNvPicPr>
          <p:nvPr>
            <p:ph idx="1"/>
          </p:nvPr>
        </p:nvPicPr>
        <p:blipFill>
          <a:blip r:embed="rId3"/>
          <a:stretch>
            <a:fillRect/>
          </a:stretch>
        </p:blipFill>
        <p:spPr>
          <a:xfrm>
            <a:off x="6629400" y="3775813"/>
            <a:ext cx="4416425" cy="658924"/>
          </a:xfrm>
        </p:spPr>
      </p:pic>
      <p:pic>
        <p:nvPicPr>
          <p:cNvPr id="9" name="Picture 8" descr="A gauge with different faces">
            <a:extLst>
              <a:ext uri="{FF2B5EF4-FFF2-40B4-BE49-F238E27FC236}">
                <a16:creationId xmlns:a16="http://schemas.microsoft.com/office/drawing/2014/main" id="{E2591C9A-88FD-30AE-B302-F711B9275C48}"/>
              </a:ext>
            </a:extLst>
          </p:cNvPr>
          <p:cNvPicPr>
            <a:picLocks noChangeAspect="1"/>
          </p:cNvPicPr>
          <p:nvPr/>
        </p:nvPicPr>
        <p:blipFill>
          <a:blip r:embed="rId4"/>
          <a:stretch>
            <a:fillRect/>
          </a:stretch>
        </p:blipFill>
        <p:spPr>
          <a:xfrm>
            <a:off x="6524487" y="1842906"/>
            <a:ext cx="4626250" cy="2797584"/>
          </a:xfrm>
          <a:prstGeom prst="rect">
            <a:avLst/>
          </a:prstGeom>
        </p:spPr>
      </p:pic>
      <p:sp>
        <p:nvSpPr>
          <p:cNvPr id="11" name="TextBox 10">
            <a:extLst>
              <a:ext uri="{FF2B5EF4-FFF2-40B4-BE49-F238E27FC236}">
                <a16:creationId xmlns:a16="http://schemas.microsoft.com/office/drawing/2014/main" id="{EB3BE94C-B697-A126-BDE9-059A4E4DE5EB}"/>
              </a:ext>
            </a:extLst>
          </p:cNvPr>
          <p:cNvSpPr txBox="1"/>
          <p:nvPr/>
        </p:nvSpPr>
        <p:spPr>
          <a:xfrm>
            <a:off x="6370637" y="424190"/>
            <a:ext cx="5211763" cy="523220"/>
          </a:xfrm>
          <a:prstGeom prst="rect">
            <a:avLst/>
          </a:prstGeom>
          <a:noFill/>
        </p:spPr>
        <p:txBody>
          <a:bodyPr wrap="square" rtlCol="0">
            <a:spAutoFit/>
          </a:bodyPr>
          <a:lstStyle/>
          <a:p>
            <a:pPr algn="ctr"/>
            <a:r>
              <a:rPr lang="en-US" sz="2800" b="1" dirty="0">
                <a:solidFill>
                  <a:schemeClr val="accent2">
                    <a:lumMod val="75000"/>
                  </a:schemeClr>
                </a:solidFill>
              </a:rPr>
              <a:t>Sentiment Analysis</a:t>
            </a:r>
          </a:p>
        </p:txBody>
      </p:sp>
      <p:pic>
        <p:nvPicPr>
          <p:cNvPr id="14" name="Picture 13" descr="A screenshot of a computer program&#10;&#10;Description automatically generated">
            <a:extLst>
              <a:ext uri="{FF2B5EF4-FFF2-40B4-BE49-F238E27FC236}">
                <a16:creationId xmlns:a16="http://schemas.microsoft.com/office/drawing/2014/main" id="{1C4A3F53-8226-DD2F-27E4-DEB0A09A1035}"/>
              </a:ext>
            </a:extLst>
          </p:cNvPr>
          <p:cNvPicPr>
            <a:picLocks noChangeAspect="1"/>
          </p:cNvPicPr>
          <p:nvPr/>
        </p:nvPicPr>
        <p:blipFill>
          <a:blip r:embed="rId5"/>
          <a:stretch>
            <a:fillRect/>
          </a:stretch>
        </p:blipFill>
        <p:spPr>
          <a:xfrm>
            <a:off x="350264" y="3908362"/>
            <a:ext cx="4505954" cy="2781688"/>
          </a:xfrm>
          <a:prstGeom prst="rect">
            <a:avLst/>
          </a:prstGeom>
        </p:spPr>
      </p:pic>
      <p:sp>
        <p:nvSpPr>
          <p:cNvPr id="15" name="TextBox 14">
            <a:extLst>
              <a:ext uri="{FF2B5EF4-FFF2-40B4-BE49-F238E27FC236}">
                <a16:creationId xmlns:a16="http://schemas.microsoft.com/office/drawing/2014/main" id="{11491ECE-E840-D5BB-AFCF-BF6011113181}"/>
              </a:ext>
            </a:extLst>
          </p:cNvPr>
          <p:cNvSpPr txBox="1"/>
          <p:nvPr/>
        </p:nvSpPr>
        <p:spPr>
          <a:xfrm>
            <a:off x="494522" y="-401216"/>
            <a:ext cx="2668556" cy="369393"/>
          </a:xfrm>
          <a:prstGeom prst="rect">
            <a:avLst/>
          </a:prstGeom>
          <a:noFill/>
        </p:spPr>
        <p:txBody>
          <a:bodyPr wrap="square" rtlCol="0">
            <a:spAutoFit/>
          </a:bodyPr>
          <a:lstStyle/>
          <a:p>
            <a:r>
              <a:rPr lang="en-US" dirty="0"/>
              <a:t>Computer USBs</a:t>
            </a:r>
          </a:p>
        </p:txBody>
      </p:sp>
      <p:sp>
        <p:nvSpPr>
          <p:cNvPr id="16" name="TextBox 15">
            <a:extLst>
              <a:ext uri="{FF2B5EF4-FFF2-40B4-BE49-F238E27FC236}">
                <a16:creationId xmlns:a16="http://schemas.microsoft.com/office/drawing/2014/main" id="{AED27480-92F1-6622-E10B-210B7888D1DF}"/>
              </a:ext>
            </a:extLst>
          </p:cNvPr>
          <p:cNvSpPr txBox="1"/>
          <p:nvPr/>
        </p:nvSpPr>
        <p:spPr>
          <a:xfrm>
            <a:off x="1166327" y="3228392"/>
            <a:ext cx="2873828" cy="369332"/>
          </a:xfrm>
          <a:prstGeom prst="rect">
            <a:avLst/>
          </a:prstGeom>
          <a:noFill/>
        </p:spPr>
        <p:txBody>
          <a:bodyPr wrap="square" rtlCol="0">
            <a:spAutoFit/>
          </a:bodyPr>
          <a:lstStyle/>
          <a:p>
            <a:r>
              <a:rPr lang="en-US" dirty="0"/>
              <a:t>Tv HDMIs</a:t>
            </a:r>
          </a:p>
        </p:txBody>
      </p:sp>
    </p:spTree>
    <p:extLst>
      <p:ext uri="{BB962C8B-B14F-4D97-AF65-F5344CB8AC3E}">
        <p14:creationId xmlns:p14="http://schemas.microsoft.com/office/powerpoint/2010/main" val="2411535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AE402-5014-2352-A57C-9F8CD5F7EB0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3C468A7E-5395-E8A5-6FDC-C4E3946E7451}"/>
              </a:ext>
            </a:extLst>
          </p:cNvPr>
          <p:cNvSpPr>
            <a:spLocks noGrp="1"/>
          </p:cNvSpPr>
          <p:nvPr>
            <p:ph type="ctrTitle"/>
          </p:nvPr>
        </p:nvSpPr>
        <p:spPr>
          <a:xfrm>
            <a:off x="3031328" y="-522109"/>
            <a:ext cx="5767394" cy="522109"/>
          </a:xfrm>
        </p:spPr>
        <p:txBody>
          <a:bodyPr>
            <a:noAutofit/>
          </a:bodyPr>
          <a:lstStyle/>
          <a:p>
            <a:pPr algn="ctr"/>
            <a:r>
              <a:rPr lang="en-US" sz="3600" b="1" dirty="0">
                <a:solidFill>
                  <a:schemeClr val="accent2"/>
                </a:solidFill>
                <a:latin typeface="Aparajita" panose="02020603050405020304" pitchFamily="18" charset="0"/>
                <a:cs typeface="Aparajita" panose="02020603050405020304" pitchFamily="18" charset="0"/>
              </a:rPr>
              <a:t>Observations</a:t>
            </a:r>
          </a:p>
        </p:txBody>
      </p:sp>
      <p:sp>
        <p:nvSpPr>
          <p:cNvPr id="11" name="Subtitle 10">
            <a:extLst>
              <a:ext uri="{FF2B5EF4-FFF2-40B4-BE49-F238E27FC236}">
                <a16:creationId xmlns:a16="http://schemas.microsoft.com/office/drawing/2014/main" id="{2F403B66-E60F-7785-0588-39356158AD31}"/>
              </a:ext>
            </a:extLst>
          </p:cNvPr>
          <p:cNvSpPr>
            <a:spLocks noGrp="1"/>
          </p:cNvSpPr>
          <p:nvPr>
            <p:ph type="subTitle" idx="1"/>
          </p:nvPr>
        </p:nvSpPr>
        <p:spPr>
          <a:xfrm>
            <a:off x="531812" y="1028699"/>
            <a:ext cx="11022013" cy="2047875"/>
          </a:xfrm>
        </p:spPr>
        <p:txBody>
          <a:bodyPr>
            <a:normAutofit fontScale="32500" lnSpcReduction="20000"/>
          </a:bodyPr>
          <a:lstStyle/>
          <a:p>
            <a:r>
              <a:rPr lang="en-US" sz="6000" b="0" dirty="0">
                <a:solidFill>
                  <a:schemeClr val="accent2">
                    <a:lumMod val="75000"/>
                  </a:schemeClr>
                </a:solidFill>
                <a:effectLst/>
                <a:latin typeface="Times New Roman" panose="02020603050405020304" pitchFamily="18" charset="0"/>
                <a:cs typeface="Times New Roman" panose="02020603050405020304" pitchFamily="18" charset="0"/>
              </a:rPr>
              <a:t>-  Within the data frame made out of the five Most Popular Smart TVs, we found the correlation coefficient between '</a:t>
            </a:r>
            <a:r>
              <a:rPr lang="en-US" sz="6000" b="0" dirty="0" err="1">
                <a:solidFill>
                  <a:schemeClr val="accent2">
                    <a:lumMod val="75000"/>
                  </a:schemeClr>
                </a:solidFill>
                <a:effectLst/>
                <a:latin typeface="Times New Roman" panose="02020603050405020304" pitchFamily="18" charset="0"/>
                <a:cs typeface="Times New Roman" panose="02020603050405020304" pitchFamily="18" charset="0"/>
              </a:rPr>
              <a:t>rating_count</a:t>
            </a:r>
            <a:r>
              <a:rPr lang="en-US" sz="6000" b="0" dirty="0">
                <a:solidFill>
                  <a:schemeClr val="accent2">
                    <a:lumMod val="75000"/>
                  </a:schemeClr>
                </a:solidFill>
                <a:effectLst/>
                <a:latin typeface="Times New Roman" panose="02020603050405020304" pitchFamily="18" charset="0"/>
                <a:cs typeface="Times New Roman" panose="02020603050405020304" pitchFamily="18" charset="0"/>
              </a:rPr>
              <a:t>' and '</a:t>
            </a:r>
            <a:r>
              <a:rPr lang="en-US" sz="6000" b="0" dirty="0" err="1">
                <a:solidFill>
                  <a:schemeClr val="accent2">
                    <a:lumMod val="75000"/>
                  </a:schemeClr>
                </a:solidFill>
                <a:effectLst/>
                <a:latin typeface="Times New Roman" panose="02020603050405020304" pitchFamily="18" charset="0"/>
                <a:cs typeface="Times New Roman" panose="02020603050405020304" pitchFamily="18" charset="0"/>
              </a:rPr>
              <a:t>discounted_price</a:t>
            </a:r>
            <a:r>
              <a:rPr lang="en-US" sz="6000" b="0" dirty="0">
                <a:solidFill>
                  <a:schemeClr val="accent2">
                    <a:lumMod val="75000"/>
                  </a:schemeClr>
                </a:solidFill>
                <a:effectLst/>
                <a:latin typeface="Times New Roman" panose="02020603050405020304" pitchFamily="18" charset="0"/>
                <a:cs typeface="Times New Roman" panose="02020603050405020304" pitchFamily="18" charset="0"/>
              </a:rPr>
              <a:t>' is approximately 0.054, which indicates a </a:t>
            </a:r>
            <a:r>
              <a:rPr lang="en-US" sz="6000" b="1" u="sng" dirty="0">
                <a:solidFill>
                  <a:schemeClr val="accent2">
                    <a:lumMod val="75000"/>
                  </a:schemeClr>
                </a:solidFill>
                <a:effectLst/>
                <a:latin typeface="Times New Roman" panose="02020603050405020304" pitchFamily="18" charset="0"/>
                <a:cs typeface="Times New Roman" panose="02020603050405020304" pitchFamily="18" charset="0"/>
              </a:rPr>
              <a:t>very weak positive linear relationship between the number of ratings a product has received and its discounted price within the dataset. </a:t>
            </a:r>
            <a:r>
              <a:rPr lang="en-US" sz="6000" b="0" dirty="0">
                <a:solidFill>
                  <a:schemeClr val="accent2">
                    <a:lumMod val="75000"/>
                  </a:schemeClr>
                </a:solidFill>
                <a:effectLst/>
                <a:latin typeface="Times New Roman" panose="02020603050405020304" pitchFamily="18" charset="0"/>
                <a:cs typeface="Times New Roman" panose="02020603050405020304" pitchFamily="18" charset="0"/>
              </a:rPr>
              <a:t>This suggests that there is barely any linear correlation between how many times a product has been rated and its discounted price and vice versa.</a:t>
            </a:r>
          </a:p>
          <a:p>
            <a:br>
              <a:rPr lang="en-US" sz="7200" b="0" dirty="0">
                <a:solidFill>
                  <a:schemeClr val="accent2">
                    <a:lumMod val="75000"/>
                  </a:schemeClr>
                </a:solidFill>
                <a:effectLst/>
                <a:latin typeface="Times New Roman" panose="02020603050405020304" pitchFamily="18" charset="0"/>
                <a:cs typeface="Times New Roman" panose="02020603050405020304" pitchFamily="18" charset="0"/>
              </a:rPr>
            </a:br>
            <a:endParaRPr lang="en-US" sz="7200" b="0" dirty="0">
              <a:solidFill>
                <a:schemeClr val="accent2">
                  <a:lumMod val="75000"/>
                </a:schemeClr>
              </a:solidFill>
              <a:effectLst/>
              <a:latin typeface="Times New Roman" panose="02020603050405020304" pitchFamily="18" charset="0"/>
              <a:cs typeface="Times New Roman" panose="02020603050405020304" pitchFamily="18" charset="0"/>
            </a:endParaRPr>
          </a:p>
          <a:p>
            <a:endParaRPr lang="en-US" sz="7200" b="0" i="0" dirty="0">
              <a:solidFill>
                <a:schemeClr val="accent2">
                  <a:lumMod val="75000"/>
                </a:schemeClr>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7200" dirty="0">
              <a:solidFill>
                <a:schemeClr val="tx1"/>
              </a:solidFill>
            </a:endParaRPr>
          </a:p>
        </p:txBody>
      </p:sp>
      <p:sp>
        <p:nvSpPr>
          <p:cNvPr id="9" name="Slide Number Placeholder 8">
            <a:extLst>
              <a:ext uri="{FF2B5EF4-FFF2-40B4-BE49-F238E27FC236}">
                <a16:creationId xmlns:a16="http://schemas.microsoft.com/office/drawing/2014/main" id="{7EE0B4FB-4FDF-2B49-97A8-103DCF51D016}"/>
              </a:ext>
            </a:extLst>
          </p:cNvPr>
          <p:cNvSpPr>
            <a:spLocks noGrp="1"/>
          </p:cNvSpPr>
          <p:nvPr>
            <p:ph type="sldNum" sz="quarter" idx="12"/>
          </p:nvPr>
        </p:nvSpPr>
        <p:spPr/>
        <p:txBody>
          <a:bodyPr/>
          <a:lstStyle/>
          <a:p>
            <a:fld id="{B5CEABB6-07DC-46E8-9B57-56EC44A396E5}" type="slidenum">
              <a:rPr lang="en-US" smtClean="0"/>
              <a:pPr/>
              <a:t>18</a:t>
            </a:fld>
            <a:endParaRPr lang="en-US" dirty="0"/>
          </a:p>
        </p:txBody>
      </p:sp>
      <p:pic>
        <p:nvPicPr>
          <p:cNvPr id="4" name="Picture 3" descr="A screenshot of a computer&#10;&#10;Description automatically generated">
            <a:extLst>
              <a:ext uri="{FF2B5EF4-FFF2-40B4-BE49-F238E27FC236}">
                <a16:creationId xmlns:a16="http://schemas.microsoft.com/office/drawing/2014/main" id="{D21D819B-5044-2B80-42DA-D73E3A0934CA}"/>
              </a:ext>
            </a:extLst>
          </p:cNvPr>
          <p:cNvPicPr>
            <a:picLocks noChangeAspect="1"/>
          </p:cNvPicPr>
          <p:nvPr/>
        </p:nvPicPr>
        <p:blipFill>
          <a:blip r:embed="rId2"/>
          <a:stretch>
            <a:fillRect/>
          </a:stretch>
        </p:blipFill>
        <p:spPr>
          <a:xfrm>
            <a:off x="447675" y="3152370"/>
            <a:ext cx="11106150" cy="2543580"/>
          </a:xfrm>
          <a:prstGeom prst="rect">
            <a:avLst/>
          </a:prstGeom>
        </p:spPr>
      </p:pic>
    </p:spTree>
    <p:extLst>
      <p:ext uri="{BB962C8B-B14F-4D97-AF65-F5344CB8AC3E}">
        <p14:creationId xmlns:p14="http://schemas.microsoft.com/office/powerpoint/2010/main" val="60259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477D1-44EA-2970-5388-FD3F0723660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A64660FC-9DF9-5999-7192-EBDCEC6299CF}"/>
              </a:ext>
            </a:extLst>
          </p:cNvPr>
          <p:cNvSpPr>
            <a:spLocks noGrp="1"/>
          </p:cNvSpPr>
          <p:nvPr>
            <p:ph type="ctrTitle"/>
          </p:nvPr>
        </p:nvSpPr>
        <p:spPr>
          <a:xfrm>
            <a:off x="3031328" y="-522109"/>
            <a:ext cx="5767394" cy="522109"/>
          </a:xfrm>
        </p:spPr>
        <p:txBody>
          <a:bodyPr>
            <a:noAutofit/>
          </a:bodyPr>
          <a:lstStyle/>
          <a:p>
            <a:pPr algn="ctr"/>
            <a:r>
              <a:rPr lang="en-US" sz="3600" b="1" dirty="0">
                <a:solidFill>
                  <a:schemeClr val="accent2"/>
                </a:solidFill>
                <a:latin typeface="Aparajita" panose="02020603050405020304" pitchFamily="18" charset="0"/>
                <a:cs typeface="Aparajita" panose="02020603050405020304" pitchFamily="18" charset="0"/>
              </a:rPr>
              <a:t>Observations and Limitations</a:t>
            </a:r>
          </a:p>
        </p:txBody>
      </p:sp>
      <p:sp>
        <p:nvSpPr>
          <p:cNvPr id="11" name="Subtitle 10">
            <a:extLst>
              <a:ext uri="{FF2B5EF4-FFF2-40B4-BE49-F238E27FC236}">
                <a16:creationId xmlns:a16="http://schemas.microsoft.com/office/drawing/2014/main" id="{7B39B44A-6655-0DDA-ADB9-13A56B046914}"/>
              </a:ext>
            </a:extLst>
          </p:cNvPr>
          <p:cNvSpPr>
            <a:spLocks noGrp="1"/>
          </p:cNvSpPr>
          <p:nvPr>
            <p:ph type="subTitle" idx="1"/>
          </p:nvPr>
        </p:nvSpPr>
        <p:spPr>
          <a:xfrm>
            <a:off x="531812" y="1028699"/>
            <a:ext cx="11022013" cy="2047875"/>
          </a:xfrm>
        </p:spPr>
        <p:txBody>
          <a:bodyPr>
            <a:normAutofit fontScale="92500" lnSpcReduction="10000"/>
          </a:bodyPr>
          <a:lstStyle/>
          <a:p>
            <a:br>
              <a:rPr lang="en-US" sz="7200" b="0" dirty="0">
                <a:solidFill>
                  <a:schemeClr val="accent2">
                    <a:lumMod val="75000"/>
                  </a:schemeClr>
                </a:solidFill>
                <a:effectLst/>
                <a:latin typeface="Times New Roman" panose="02020603050405020304" pitchFamily="18" charset="0"/>
                <a:cs typeface="Times New Roman" panose="02020603050405020304" pitchFamily="18" charset="0"/>
              </a:rPr>
            </a:br>
            <a:endParaRPr lang="en-US" sz="7200" b="0" dirty="0">
              <a:solidFill>
                <a:schemeClr val="accent2">
                  <a:lumMod val="75000"/>
                </a:schemeClr>
              </a:solidFill>
              <a:effectLst/>
              <a:latin typeface="Times New Roman" panose="02020603050405020304" pitchFamily="18" charset="0"/>
              <a:cs typeface="Times New Roman" panose="02020603050405020304" pitchFamily="18" charset="0"/>
            </a:endParaRPr>
          </a:p>
          <a:p>
            <a:endParaRPr lang="en-US" sz="7200" b="0" i="0" dirty="0">
              <a:solidFill>
                <a:schemeClr val="accent2">
                  <a:lumMod val="75000"/>
                </a:schemeClr>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7200" dirty="0">
              <a:solidFill>
                <a:schemeClr val="tx1"/>
              </a:solidFill>
            </a:endParaRPr>
          </a:p>
        </p:txBody>
      </p:sp>
      <p:sp>
        <p:nvSpPr>
          <p:cNvPr id="9" name="Slide Number Placeholder 8">
            <a:extLst>
              <a:ext uri="{FF2B5EF4-FFF2-40B4-BE49-F238E27FC236}">
                <a16:creationId xmlns:a16="http://schemas.microsoft.com/office/drawing/2014/main" id="{4392C16B-B7FC-63F8-A674-14C359E4A916}"/>
              </a:ext>
            </a:extLst>
          </p:cNvPr>
          <p:cNvSpPr>
            <a:spLocks noGrp="1"/>
          </p:cNvSpPr>
          <p:nvPr>
            <p:ph type="sldNum" sz="quarter" idx="12"/>
          </p:nvPr>
        </p:nvSpPr>
        <p:spPr/>
        <p:txBody>
          <a:bodyPr/>
          <a:lstStyle/>
          <a:p>
            <a:fld id="{B5CEABB6-07DC-46E8-9B57-56EC44A396E5}" type="slidenum">
              <a:rPr lang="en-US" smtClean="0"/>
              <a:pPr/>
              <a:t>19</a:t>
            </a:fld>
            <a:endParaRPr lang="en-US" dirty="0"/>
          </a:p>
        </p:txBody>
      </p:sp>
      <p:pic>
        <p:nvPicPr>
          <p:cNvPr id="4" name="Picture 3" descr="A screenshot of a computer&#10;&#10;Description automatically generated">
            <a:extLst>
              <a:ext uri="{FF2B5EF4-FFF2-40B4-BE49-F238E27FC236}">
                <a16:creationId xmlns:a16="http://schemas.microsoft.com/office/drawing/2014/main" id="{1B4B4F99-4C07-A4D9-E634-CE8ADD757AD1}"/>
              </a:ext>
            </a:extLst>
          </p:cNvPr>
          <p:cNvPicPr>
            <a:picLocks noChangeAspect="1"/>
          </p:cNvPicPr>
          <p:nvPr/>
        </p:nvPicPr>
        <p:blipFill>
          <a:blip r:embed="rId2"/>
          <a:stretch>
            <a:fillRect/>
          </a:stretch>
        </p:blipFill>
        <p:spPr>
          <a:xfrm>
            <a:off x="447675" y="3152370"/>
            <a:ext cx="11106150" cy="2543580"/>
          </a:xfrm>
          <a:prstGeom prst="rect">
            <a:avLst/>
          </a:prstGeom>
        </p:spPr>
      </p:pic>
      <p:sp>
        <p:nvSpPr>
          <p:cNvPr id="2" name="TextBox 1">
            <a:extLst>
              <a:ext uri="{FF2B5EF4-FFF2-40B4-BE49-F238E27FC236}">
                <a16:creationId xmlns:a16="http://schemas.microsoft.com/office/drawing/2014/main" id="{BB86AF30-DDCE-F1CC-2D77-3583AC6E184B}"/>
              </a:ext>
            </a:extLst>
          </p:cNvPr>
          <p:cNvSpPr txBox="1"/>
          <p:nvPr/>
        </p:nvSpPr>
        <p:spPr>
          <a:xfrm>
            <a:off x="673034" y="155461"/>
            <a:ext cx="10739567" cy="2800767"/>
          </a:xfrm>
          <a:prstGeom prst="rect">
            <a:avLst/>
          </a:prstGeom>
          <a:noFill/>
        </p:spPr>
        <p:txBody>
          <a:bodyPr wrap="square" rtlCol="0">
            <a:spAutoFit/>
          </a:bodyPr>
          <a:lstStyle/>
          <a:p>
            <a:r>
              <a:rPr lang="en-US" sz="1600" b="0" i="0" dirty="0">
                <a:solidFill>
                  <a:srgbClr val="374151"/>
                </a:solidFill>
                <a:effectLst/>
                <a:latin typeface="Söhne"/>
              </a:rPr>
              <a:t>- The weak correlation could suggest that the price is influenced more by other factors such as brand value, features, market demand, and competition rather than by the number of ratings.</a:t>
            </a:r>
          </a:p>
          <a:p>
            <a:endParaRPr lang="en-US" sz="1600" b="0" i="0" dirty="0">
              <a:solidFill>
                <a:srgbClr val="374151"/>
              </a:solidFill>
              <a:effectLst/>
              <a:latin typeface="Söhne"/>
            </a:endParaRPr>
          </a:p>
          <a:p>
            <a:r>
              <a:rPr lang="en-US" sz="1600" dirty="0">
                <a:solidFill>
                  <a:srgbClr val="374151"/>
                </a:solidFill>
                <a:latin typeface="Söhne"/>
              </a:rPr>
              <a:t>- </a:t>
            </a:r>
            <a:r>
              <a:rPr lang="en-US" sz="1600" b="0" i="0" dirty="0">
                <a:solidFill>
                  <a:srgbClr val="374151"/>
                </a:solidFill>
                <a:effectLst/>
                <a:latin typeface="Söhne"/>
              </a:rPr>
              <a:t>Consumers might not necessarily be looking at the number of ratings when considering the price they're willing to pay for a Smart TV. The quality of reviews, brand reputation, or specific features might more influence them.</a:t>
            </a:r>
          </a:p>
          <a:p>
            <a:endParaRPr lang="en-US" sz="1600" b="0" i="0" dirty="0">
              <a:solidFill>
                <a:srgbClr val="374151"/>
              </a:solidFill>
              <a:effectLst/>
              <a:latin typeface="Söhne"/>
            </a:endParaRPr>
          </a:p>
          <a:p>
            <a:r>
              <a:rPr lang="en-US" sz="1600" dirty="0">
                <a:solidFill>
                  <a:srgbClr val="374151"/>
                </a:solidFill>
                <a:latin typeface="Söhne"/>
              </a:rPr>
              <a:t>- </a:t>
            </a:r>
            <a:r>
              <a:rPr lang="en-US" sz="1600" b="0" i="0" dirty="0">
                <a:solidFill>
                  <a:srgbClr val="374151"/>
                </a:solidFill>
                <a:effectLst/>
                <a:latin typeface="Söhne"/>
              </a:rPr>
              <a:t>The observation is based on a dataset of the five most popular Smart TVs, which might not be representative of all Smart TVs or electronic devices. A broader dataset might yield different results.</a:t>
            </a:r>
          </a:p>
          <a:p>
            <a:endParaRPr lang="en-US" sz="1600" b="0" i="0" dirty="0">
              <a:solidFill>
                <a:srgbClr val="374151"/>
              </a:solidFill>
              <a:effectLst/>
              <a:latin typeface="Söhne"/>
            </a:endParaRPr>
          </a:p>
          <a:p>
            <a:r>
              <a:rPr lang="en-US" sz="1600" b="0" i="0" dirty="0">
                <a:solidFill>
                  <a:srgbClr val="374151"/>
                </a:solidFill>
                <a:effectLst/>
                <a:latin typeface="Söhne"/>
              </a:rPr>
              <a:t>- It might be useful to look at other variables that could influence the price, such as average review score, brand, screen size, features, etc., to see if they have a stronger correlation with price.</a:t>
            </a:r>
            <a:endParaRPr lang="en-US" sz="1600" dirty="0"/>
          </a:p>
        </p:txBody>
      </p:sp>
    </p:spTree>
    <p:extLst>
      <p:ext uri="{BB962C8B-B14F-4D97-AF65-F5344CB8AC3E}">
        <p14:creationId xmlns:p14="http://schemas.microsoft.com/office/powerpoint/2010/main" val="2674957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screenshot of a computer">
            <a:extLst>
              <a:ext uri="{FF2B5EF4-FFF2-40B4-BE49-F238E27FC236}">
                <a16:creationId xmlns:a16="http://schemas.microsoft.com/office/drawing/2014/main" id="{ED9C1EFC-E736-1965-9419-F4A1B04ED177}"/>
              </a:ext>
            </a:extLst>
          </p:cNvPr>
          <p:cNvPicPr>
            <a:picLocks noGrp="1" noChangeAspect="1"/>
          </p:cNvPicPr>
          <p:nvPr>
            <p:ph type="pic" sz="quarter" idx="15"/>
          </p:nvPr>
        </p:nvPicPr>
        <p:blipFill>
          <a:blip r:embed="rId2"/>
          <a:srcRect t="5054" b="5054"/>
          <a:stretch>
            <a:fillRect/>
          </a:stretch>
        </p:blipFill>
        <p:spPr>
          <a:xfrm>
            <a:off x="1291079" y="1449930"/>
            <a:ext cx="4280163" cy="4137053"/>
          </a:xfrm>
        </p:spPr>
      </p:pic>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1567565" y="662303"/>
            <a:ext cx="4160507" cy="504463"/>
          </a:xfrm>
        </p:spPr>
        <p:txBody>
          <a:bodyPr>
            <a:noAutofit/>
          </a:bodyPr>
          <a:lstStyle/>
          <a:p>
            <a:pPr algn="ctr"/>
            <a:r>
              <a:rPr lang="en-US" sz="2400" u="sng" dirty="0">
                <a:solidFill>
                  <a:srgbClr val="0070C0"/>
                </a:solidFill>
                <a:latin typeface="Britannic Bold" panose="020B0903060703020204" pitchFamily="34" charset="0"/>
              </a:rPr>
              <a:t>Dataset Overview</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6181724" y="5276850"/>
            <a:ext cx="5076825" cy="710306"/>
          </a:xfrm>
        </p:spPr>
        <p:txBody>
          <a:bodyPr vert="horz" lIns="91440" tIns="45720" rIns="91440" bIns="45720" rtlCol="0" anchor="t">
            <a:noAutofit/>
          </a:bodyPr>
          <a:lstStyle/>
          <a:p>
            <a:r>
              <a:rPr lang="en-US" sz="1100" b="0" dirty="0">
                <a:solidFill>
                  <a:schemeClr val="tx1"/>
                </a:solidFill>
                <a:effectLst/>
                <a:latin typeface="Congenial Light" panose="020F0502020204030204" pitchFamily="2" charset="0"/>
              </a:rPr>
              <a:t>The link for my dataset is as follows: https://www.kaggle.com/datasets/karkavelrajaj/amazon-sales-dataset</a:t>
            </a:r>
          </a:p>
        </p:txBody>
      </p:sp>
      <p:sp>
        <p:nvSpPr>
          <p:cNvPr id="8" name="Slide Number Placeholder 7">
            <a:extLst>
              <a:ext uri="{FF2B5EF4-FFF2-40B4-BE49-F238E27FC236}">
                <a16:creationId xmlns:a16="http://schemas.microsoft.com/office/drawing/2014/main" id="{47081026-6073-4FB4-BACC-6C021DD4E921}"/>
              </a:ext>
            </a:extLst>
          </p:cNvPr>
          <p:cNvSpPr>
            <a:spLocks noGrp="1"/>
          </p:cNvSpPr>
          <p:nvPr>
            <p:ph type="sldNum" sz="quarter" idx="12"/>
          </p:nvPr>
        </p:nvSpPr>
        <p:spPr/>
        <p:txBody>
          <a:bodyPr/>
          <a:lstStyle/>
          <a:p>
            <a:fld id="{B5CEABB6-07DC-46E8-9B57-56EC44A396E5}" type="slidenum">
              <a:rPr lang="en-US" smtClean="0"/>
              <a:pPr/>
              <a:t>2</a:t>
            </a:fld>
            <a:endParaRPr lang="en-US" dirty="0"/>
          </a:p>
        </p:txBody>
      </p:sp>
      <p:pic>
        <p:nvPicPr>
          <p:cNvPr id="3" name="Picture 2" descr="A screenshot of a computer&#10;&#10;Description automatically generated">
            <a:extLst>
              <a:ext uri="{FF2B5EF4-FFF2-40B4-BE49-F238E27FC236}">
                <a16:creationId xmlns:a16="http://schemas.microsoft.com/office/drawing/2014/main" id="{34EA9ED0-6BA1-882A-1BEF-DC0BECDB92BB}"/>
              </a:ext>
            </a:extLst>
          </p:cNvPr>
          <p:cNvPicPr>
            <a:picLocks noChangeAspect="1"/>
          </p:cNvPicPr>
          <p:nvPr/>
        </p:nvPicPr>
        <p:blipFill>
          <a:blip r:embed="rId3"/>
          <a:stretch>
            <a:fillRect/>
          </a:stretch>
        </p:blipFill>
        <p:spPr>
          <a:xfrm>
            <a:off x="1184013" y="1218891"/>
            <a:ext cx="4544059" cy="4420217"/>
          </a:xfrm>
          <a:prstGeom prst="rect">
            <a:avLst/>
          </a:prstGeom>
        </p:spPr>
      </p:pic>
      <p:sp>
        <p:nvSpPr>
          <p:cNvPr id="4" name="TextBox 3">
            <a:extLst>
              <a:ext uri="{FF2B5EF4-FFF2-40B4-BE49-F238E27FC236}">
                <a16:creationId xmlns:a16="http://schemas.microsoft.com/office/drawing/2014/main" id="{FA4866C5-418D-8572-11E3-5CE326C39884}"/>
              </a:ext>
            </a:extLst>
          </p:cNvPr>
          <p:cNvSpPr txBox="1"/>
          <p:nvPr/>
        </p:nvSpPr>
        <p:spPr>
          <a:xfrm>
            <a:off x="6338596" y="1762125"/>
            <a:ext cx="4544059" cy="923330"/>
          </a:xfrm>
          <a:prstGeom prst="rect">
            <a:avLst/>
          </a:prstGeom>
          <a:noFill/>
        </p:spPr>
        <p:txBody>
          <a:bodyPr wrap="square" rtlCol="0">
            <a:spAutoFit/>
          </a:bodyPr>
          <a:lstStyle/>
          <a:p>
            <a:pPr algn="just"/>
            <a:r>
              <a:rPr lang="en-US" b="0" dirty="0">
                <a:solidFill>
                  <a:srgbClr val="7030A0"/>
                </a:solidFill>
                <a:effectLst/>
                <a:latin typeface="Times New Roman" panose="02020603050405020304" pitchFamily="18" charset="0"/>
                <a:cs typeface="Times New Roman" panose="02020603050405020304" pitchFamily="18" charset="0"/>
              </a:rPr>
              <a:t>There are two types of products for my analysis: 1. USB cables consist of 8 different types. 2. Smart Televisions.</a:t>
            </a:r>
          </a:p>
        </p:txBody>
      </p:sp>
      <p:pic>
        <p:nvPicPr>
          <p:cNvPr id="12" name="Picture 11" descr="A map with a box and a map with a location pin">
            <a:extLst>
              <a:ext uri="{FF2B5EF4-FFF2-40B4-BE49-F238E27FC236}">
                <a16:creationId xmlns:a16="http://schemas.microsoft.com/office/drawing/2014/main" id="{CE31CB6C-1EEA-5137-2824-5BE51D284494}"/>
              </a:ext>
            </a:extLst>
          </p:cNvPr>
          <p:cNvPicPr>
            <a:picLocks noChangeAspect="1"/>
          </p:cNvPicPr>
          <p:nvPr/>
        </p:nvPicPr>
        <p:blipFill>
          <a:blip r:embed="rId4"/>
          <a:stretch>
            <a:fillRect/>
          </a:stretch>
        </p:blipFill>
        <p:spPr>
          <a:xfrm>
            <a:off x="6463929" y="2651106"/>
            <a:ext cx="4276725" cy="2566035"/>
          </a:xfrm>
          <a:prstGeom prst="rect">
            <a:avLst/>
          </a:prstGeom>
        </p:spPr>
      </p:pic>
      <p:sp>
        <p:nvSpPr>
          <p:cNvPr id="16" name="TextBox 15">
            <a:extLst>
              <a:ext uri="{FF2B5EF4-FFF2-40B4-BE49-F238E27FC236}">
                <a16:creationId xmlns:a16="http://schemas.microsoft.com/office/drawing/2014/main" id="{6CF39EA3-9623-29EE-86F6-E99D79D86CC9}"/>
              </a:ext>
            </a:extLst>
          </p:cNvPr>
          <p:cNvSpPr txBox="1"/>
          <p:nvPr/>
        </p:nvSpPr>
        <p:spPr>
          <a:xfrm>
            <a:off x="85724" y="-647700"/>
            <a:ext cx="6096000" cy="369332"/>
          </a:xfrm>
          <a:prstGeom prst="rect">
            <a:avLst/>
          </a:prstGeom>
          <a:noFill/>
        </p:spPr>
        <p:txBody>
          <a:bodyPr wrap="square">
            <a:spAutoFit/>
          </a:bodyPr>
          <a:lstStyle/>
          <a:p>
            <a:r>
              <a:rPr lang="en-US" dirty="0"/>
              <a:t>Data exploration </a:t>
            </a:r>
          </a:p>
        </p:txBody>
      </p:sp>
      <p:sp>
        <p:nvSpPr>
          <p:cNvPr id="18" name="TextBox 17">
            <a:extLst>
              <a:ext uri="{FF2B5EF4-FFF2-40B4-BE49-F238E27FC236}">
                <a16:creationId xmlns:a16="http://schemas.microsoft.com/office/drawing/2014/main" id="{BBBE5882-EE74-B32A-A25A-BC622833AF83}"/>
              </a:ext>
            </a:extLst>
          </p:cNvPr>
          <p:cNvSpPr txBox="1"/>
          <p:nvPr/>
        </p:nvSpPr>
        <p:spPr>
          <a:xfrm>
            <a:off x="7267575" y="1034225"/>
            <a:ext cx="3057525" cy="369332"/>
          </a:xfrm>
          <a:prstGeom prst="rect">
            <a:avLst/>
          </a:prstGeom>
          <a:noFill/>
        </p:spPr>
        <p:txBody>
          <a:bodyPr wrap="square" rtlCol="0">
            <a:spAutoFit/>
          </a:bodyPr>
          <a:lstStyle/>
          <a:p>
            <a:r>
              <a:rPr lang="en-US" b="1" dirty="0">
                <a:solidFill>
                  <a:srgbClr val="7030A0"/>
                </a:solidFill>
              </a:rPr>
              <a:t>Project Overview</a:t>
            </a:r>
          </a:p>
        </p:txBody>
      </p:sp>
    </p:spTree>
    <p:extLst>
      <p:ext uri="{BB962C8B-B14F-4D97-AF65-F5344CB8AC3E}">
        <p14:creationId xmlns:p14="http://schemas.microsoft.com/office/powerpoint/2010/main" val="4151694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69"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70"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71"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72"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73"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74"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75"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76"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77"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78"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79"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80"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82" name="Group 81">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3"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84"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85"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86"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87"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88"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89"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90"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91"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92"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93"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94"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96" name="Rectangle 95">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100" name="Rectangle 99">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540279" y="967417"/>
            <a:ext cx="3778870" cy="3943250"/>
          </a:xfrm>
        </p:spPr>
        <p:txBody>
          <a:bodyPr vert="horz" lIns="91440" tIns="45720" rIns="91440" bIns="45720" rtlCol="0" anchor="b">
            <a:normAutofit/>
          </a:bodyPr>
          <a:lstStyle/>
          <a:p>
            <a:pPr algn="l"/>
            <a:r>
              <a:rPr lang="en-US" sz="4000">
                <a:solidFill>
                  <a:srgbClr val="FEFFFF"/>
                </a:solidFill>
              </a:rPr>
              <a:t>Questions?</a:t>
            </a:r>
          </a:p>
        </p:txBody>
      </p:sp>
      <p:sp>
        <p:nvSpPr>
          <p:cNvPr id="104"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4242486" y="5202719"/>
            <a:ext cx="650510" cy="517624"/>
          </a:xfrm>
        </p:spPr>
        <p:txBody>
          <a:bodyPr vert="horz" lIns="91440" tIns="45720" rIns="91440" bIns="45720" rtlCol="0" anchor="ctr">
            <a:normAutofit/>
          </a:bodyPr>
          <a:lstStyle/>
          <a:p>
            <a:pPr defTabSz="914400">
              <a:spcAft>
                <a:spcPts val="600"/>
              </a:spcAft>
            </a:pPr>
            <a:fld id="{B5CEABB6-07DC-46E8-9B57-56EC44A396E5}" type="slidenum">
              <a:rPr lang="en-US" smtClean="0">
                <a:solidFill>
                  <a:srgbClr val="FEFFFF"/>
                </a:solidFill>
              </a:rPr>
              <a:pPr defTabSz="914400">
                <a:spcAft>
                  <a:spcPts val="600"/>
                </a:spcAft>
              </a:pPr>
              <a:t>20</a:t>
            </a:fld>
            <a:endParaRPr lang="en-US">
              <a:solidFill>
                <a:srgbClr val="FEFFFF"/>
              </a:solidFill>
            </a:endParaRPr>
          </a:p>
        </p:txBody>
      </p:sp>
      <p:pic>
        <p:nvPicPr>
          <p:cNvPr id="65" name="Graphic 64" descr="Questions">
            <a:extLst>
              <a:ext uri="{FF2B5EF4-FFF2-40B4-BE49-F238E27FC236}">
                <a16:creationId xmlns:a16="http://schemas.microsoft.com/office/drawing/2014/main" id="{D46178ED-C508-55D9-5654-E7577159E3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227143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027FE0C2-9C19-4FB7-81C0-06ECDD8C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6" name="Freeform 11">
              <a:extLst>
                <a:ext uri="{FF2B5EF4-FFF2-40B4-BE49-F238E27FC236}">
                  <a16:creationId xmlns:a16="http://schemas.microsoft.com/office/drawing/2014/main" id="{1766EED2-C3B3-40C6-A5D8-FFF5894B9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87" name="Freeform 12">
              <a:extLst>
                <a:ext uri="{FF2B5EF4-FFF2-40B4-BE49-F238E27FC236}">
                  <a16:creationId xmlns:a16="http://schemas.microsoft.com/office/drawing/2014/main" id="{9CFBF839-A629-4019-9F3D-C15269EEC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88" name="Freeform 13">
              <a:extLst>
                <a:ext uri="{FF2B5EF4-FFF2-40B4-BE49-F238E27FC236}">
                  <a16:creationId xmlns:a16="http://schemas.microsoft.com/office/drawing/2014/main" id="{E13B7060-C0FD-4F48-BD18-CEC2F6CF4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89" name="Freeform 14">
              <a:extLst>
                <a:ext uri="{FF2B5EF4-FFF2-40B4-BE49-F238E27FC236}">
                  <a16:creationId xmlns:a16="http://schemas.microsoft.com/office/drawing/2014/main" id="{A344E7D3-1355-48C1-9904-2405426C4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90" name="Freeform 15">
              <a:extLst>
                <a:ext uri="{FF2B5EF4-FFF2-40B4-BE49-F238E27FC236}">
                  <a16:creationId xmlns:a16="http://schemas.microsoft.com/office/drawing/2014/main" id="{7A0AFB45-BC4E-4AB7-A8FF-D61849E41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91" name="Freeform 16">
              <a:extLst>
                <a:ext uri="{FF2B5EF4-FFF2-40B4-BE49-F238E27FC236}">
                  <a16:creationId xmlns:a16="http://schemas.microsoft.com/office/drawing/2014/main" id="{18BD2B14-C775-4442-B02E-E842C96F19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92" name="Freeform 17">
              <a:extLst>
                <a:ext uri="{FF2B5EF4-FFF2-40B4-BE49-F238E27FC236}">
                  <a16:creationId xmlns:a16="http://schemas.microsoft.com/office/drawing/2014/main" id="{D43EE30E-A569-4394-B036-B0954A88D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93" name="Freeform 18">
              <a:extLst>
                <a:ext uri="{FF2B5EF4-FFF2-40B4-BE49-F238E27FC236}">
                  <a16:creationId xmlns:a16="http://schemas.microsoft.com/office/drawing/2014/main" id="{F6178D34-57BD-47F7-A56E-14FC1BB22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94" name="Freeform 19">
              <a:extLst>
                <a:ext uri="{FF2B5EF4-FFF2-40B4-BE49-F238E27FC236}">
                  <a16:creationId xmlns:a16="http://schemas.microsoft.com/office/drawing/2014/main" id="{FFD3B6D6-3AE3-47BC-97D9-CDA2EFCA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95" name="Freeform 20">
              <a:extLst>
                <a:ext uri="{FF2B5EF4-FFF2-40B4-BE49-F238E27FC236}">
                  <a16:creationId xmlns:a16="http://schemas.microsoft.com/office/drawing/2014/main" id="{5C34EB72-4D8B-4039-B1FE-891F22FEB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96" name="Freeform 21">
              <a:extLst>
                <a:ext uri="{FF2B5EF4-FFF2-40B4-BE49-F238E27FC236}">
                  <a16:creationId xmlns:a16="http://schemas.microsoft.com/office/drawing/2014/main" id="{55A3A4AF-6FE1-4C4B-9286-35AF8C6E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97" name="Freeform 22">
              <a:extLst>
                <a:ext uri="{FF2B5EF4-FFF2-40B4-BE49-F238E27FC236}">
                  <a16:creationId xmlns:a16="http://schemas.microsoft.com/office/drawing/2014/main" id="{BBF339A0-40DC-4DCB-BF13-4143D7B0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99" name="Group 98">
            <a:extLst>
              <a:ext uri="{FF2B5EF4-FFF2-40B4-BE49-F238E27FC236}">
                <a16:creationId xmlns:a16="http://schemas.microsoft.com/office/drawing/2014/main" id="{AC0D9DD5-F48B-4179-BF11-4D156DA02A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100" name="Freeform 27">
              <a:extLst>
                <a:ext uri="{FF2B5EF4-FFF2-40B4-BE49-F238E27FC236}">
                  <a16:creationId xmlns:a16="http://schemas.microsoft.com/office/drawing/2014/main" id="{A9168E85-6CFA-435B-8A6B-D32486C90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01" name="Freeform 28">
              <a:extLst>
                <a:ext uri="{FF2B5EF4-FFF2-40B4-BE49-F238E27FC236}">
                  <a16:creationId xmlns:a16="http://schemas.microsoft.com/office/drawing/2014/main" id="{9293C87B-0616-4B2B-B082-B3362CA3F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02" name="Freeform 29">
              <a:extLst>
                <a:ext uri="{FF2B5EF4-FFF2-40B4-BE49-F238E27FC236}">
                  <a16:creationId xmlns:a16="http://schemas.microsoft.com/office/drawing/2014/main" id="{F2728C57-B738-4443-9FC2-3C060715FF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03" name="Freeform 30">
              <a:extLst>
                <a:ext uri="{FF2B5EF4-FFF2-40B4-BE49-F238E27FC236}">
                  <a16:creationId xmlns:a16="http://schemas.microsoft.com/office/drawing/2014/main" id="{766F97F3-2B2B-4253-BEC7-BC9C7DFF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04" name="Freeform 31">
              <a:extLst>
                <a:ext uri="{FF2B5EF4-FFF2-40B4-BE49-F238E27FC236}">
                  <a16:creationId xmlns:a16="http://schemas.microsoft.com/office/drawing/2014/main" id="{F2F1BCB5-62E3-482A-A671-8514CD517B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05" name="Freeform 32">
              <a:extLst>
                <a:ext uri="{FF2B5EF4-FFF2-40B4-BE49-F238E27FC236}">
                  <a16:creationId xmlns:a16="http://schemas.microsoft.com/office/drawing/2014/main" id="{19B93AE6-0173-4CA9-A70C-F4D5D9B37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06" name="Freeform 33">
              <a:extLst>
                <a:ext uri="{FF2B5EF4-FFF2-40B4-BE49-F238E27FC236}">
                  <a16:creationId xmlns:a16="http://schemas.microsoft.com/office/drawing/2014/main" id="{E7FEE511-B4FE-4967-9E02-B802810A9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07" name="Freeform 34">
              <a:extLst>
                <a:ext uri="{FF2B5EF4-FFF2-40B4-BE49-F238E27FC236}">
                  <a16:creationId xmlns:a16="http://schemas.microsoft.com/office/drawing/2014/main" id="{374E8AF9-DC1D-4FEB-A65B-1F0F82912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08" name="Freeform 35">
              <a:extLst>
                <a:ext uri="{FF2B5EF4-FFF2-40B4-BE49-F238E27FC236}">
                  <a16:creationId xmlns:a16="http://schemas.microsoft.com/office/drawing/2014/main" id="{89BB8488-306B-461B-846C-5E22664AF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09" name="Freeform 36">
              <a:extLst>
                <a:ext uri="{FF2B5EF4-FFF2-40B4-BE49-F238E27FC236}">
                  <a16:creationId xmlns:a16="http://schemas.microsoft.com/office/drawing/2014/main" id="{987A2146-569C-4EF6-9CA1-D72961EBD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10" name="Freeform 37">
              <a:extLst>
                <a:ext uri="{FF2B5EF4-FFF2-40B4-BE49-F238E27FC236}">
                  <a16:creationId xmlns:a16="http://schemas.microsoft.com/office/drawing/2014/main" id="{70334992-12F8-4924-B32E-420C3FDB1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11" name="Freeform 38">
              <a:extLst>
                <a:ext uri="{FF2B5EF4-FFF2-40B4-BE49-F238E27FC236}">
                  <a16:creationId xmlns:a16="http://schemas.microsoft.com/office/drawing/2014/main" id="{A5B2F0D2-1D46-46DD-A818-60309624D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13" name="Rectangle 112">
            <a:extLst>
              <a:ext uri="{FF2B5EF4-FFF2-40B4-BE49-F238E27FC236}">
                <a16:creationId xmlns:a16="http://schemas.microsoft.com/office/drawing/2014/main" id="{FF1A843A-A6BC-4027-A46F-8EA29D26F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5" name="Freeform 11">
            <a:extLst>
              <a:ext uri="{FF2B5EF4-FFF2-40B4-BE49-F238E27FC236}">
                <a16:creationId xmlns:a16="http://schemas.microsoft.com/office/drawing/2014/main" id="{12852FF2-F486-4EEC-8C4F-38380F3FB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117" name="Rectangle 116">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4619543" cy="6854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649224" y="645106"/>
            <a:ext cx="3650279" cy="1259894"/>
          </a:xfrm>
        </p:spPr>
        <p:txBody>
          <a:bodyPr vert="horz" lIns="91440" tIns="45720" rIns="91440" bIns="45720" rtlCol="0" anchor="t">
            <a:normAutofit/>
          </a:bodyPr>
          <a:lstStyle/>
          <a:p>
            <a:pPr algn="l"/>
            <a:r>
              <a:rPr lang="en-US"/>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649225" y="2133600"/>
            <a:ext cx="3650278" cy="3759253"/>
          </a:xfrm>
        </p:spPr>
        <p:txBody>
          <a:bodyPr vert="horz" lIns="91440" tIns="45720" rIns="91440" bIns="45720" rtlCol="0">
            <a:normAutofit/>
          </a:bodyPr>
          <a:lstStyle/>
          <a:p>
            <a:pPr algn="l">
              <a:buFont typeface="Wingdings 3" charset="2"/>
              <a:buChar char=""/>
            </a:pPr>
            <a:r>
              <a:rPr lang="en-US" dirty="0"/>
              <a:t>Stuti Poudel​</a:t>
            </a:r>
          </a:p>
          <a:p>
            <a:pPr algn="l">
              <a:buFont typeface="Wingdings 3" charset="2"/>
              <a:buChar char=""/>
            </a:pPr>
            <a:r>
              <a:rPr lang="en-US" dirty="0"/>
              <a:t>XXX-XXX-XXXX</a:t>
            </a:r>
          </a:p>
          <a:p>
            <a:pPr algn="l">
              <a:buFont typeface="Wingdings 3" charset="2"/>
              <a:buChar char=""/>
            </a:pPr>
            <a:r>
              <a:rPr lang="en-US" dirty="0"/>
              <a:t>Stuti.poudel@outlook.com</a:t>
            </a:r>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121514" y="6133610"/>
            <a:ext cx="779767" cy="365125"/>
          </a:xfrm>
        </p:spPr>
        <p:txBody>
          <a:bodyPr vert="horz" lIns="91440" tIns="45720" rIns="91440" bIns="45720" rtlCol="0" anchor="ctr">
            <a:normAutofit/>
          </a:bodyPr>
          <a:lstStyle/>
          <a:p>
            <a:pPr defTabSz="914400">
              <a:lnSpc>
                <a:spcPct val="90000"/>
              </a:lnSpc>
              <a:spcAft>
                <a:spcPts val="600"/>
              </a:spcAft>
            </a:pPr>
            <a:fld id="{B5CEABB6-07DC-46E8-9B57-56EC44A396E5}" type="slidenum">
              <a:rPr lang="en-US" sz="1900" smtClean="0">
                <a:solidFill>
                  <a:srgbClr val="FEFFFF"/>
                </a:solidFill>
              </a:rPr>
              <a:pPr defTabSz="914400">
                <a:lnSpc>
                  <a:spcPct val="90000"/>
                </a:lnSpc>
                <a:spcAft>
                  <a:spcPts val="600"/>
                </a:spcAft>
              </a:pPr>
              <a:t>21</a:t>
            </a:fld>
            <a:endParaRPr lang="en-US" sz="1900">
              <a:solidFill>
                <a:srgbClr val="FEFFFF"/>
              </a:solidFill>
            </a:endParaRPr>
          </a:p>
        </p:txBody>
      </p:sp>
      <p:pic>
        <p:nvPicPr>
          <p:cNvPr id="7" name="Picture 6" descr="A note with a red pin on it&#10;&#10;Description automatically generated">
            <a:extLst>
              <a:ext uri="{FF2B5EF4-FFF2-40B4-BE49-F238E27FC236}">
                <a16:creationId xmlns:a16="http://schemas.microsoft.com/office/drawing/2014/main" id="{B69F4E46-78D4-1510-EF85-97DEA42FE45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4435" r="-1" b="5125"/>
          <a:stretch/>
        </p:blipFill>
        <p:spPr>
          <a:xfrm>
            <a:off x="4619543" y="4748"/>
            <a:ext cx="7572457" cy="6848504"/>
          </a:xfrm>
          <a:prstGeom prst="rect">
            <a:avLst/>
          </a:prstGeom>
        </p:spPr>
      </p:pic>
    </p:spTree>
    <p:extLst>
      <p:ext uri="{BB962C8B-B14F-4D97-AF65-F5344CB8AC3E}">
        <p14:creationId xmlns:p14="http://schemas.microsoft.com/office/powerpoint/2010/main" val="102204543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49DA0-5928-F932-FB3A-078891E07BDA}"/>
            </a:ext>
          </a:extLst>
        </p:cNvPr>
        <p:cNvGrpSpPr/>
        <p:nvPr/>
      </p:nvGrpSpPr>
      <p:grpSpPr>
        <a:xfrm>
          <a:off x="0" y="0"/>
          <a:ext cx="0" cy="0"/>
          <a:chOff x="0" y="0"/>
          <a:chExt cx="0" cy="0"/>
        </a:xfrm>
      </p:grpSpPr>
      <p:pic>
        <p:nvPicPr>
          <p:cNvPr id="19" name="Picture Placeholder 18" descr="A screenshot of a computer">
            <a:extLst>
              <a:ext uri="{FF2B5EF4-FFF2-40B4-BE49-F238E27FC236}">
                <a16:creationId xmlns:a16="http://schemas.microsoft.com/office/drawing/2014/main" id="{17B72EB5-93AF-4618-F6EC-8D5F2B1FAD6E}"/>
              </a:ext>
            </a:extLst>
          </p:cNvPr>
          <p:cNvPicPr>
            <a:picLocks noGrp="1" noChangeAspect="1"/>
          </p:cNvPicPr>
          <p:nvPr>
            <p:ph type="pic" sz="quarter" idx="15"/>
          </p:nvPr>
        </p:nvPicPr>
        <p:blipFill>
          <a:blip r:embed="rId2"/>
          <a:srcRect t="5054" b="5054"/>
          <a:stretch>
            <a:fillRect/>
          </a:stretch>
        </p:blipFill>
        <p:spPr>
          <a:xfrm>
            <a:off x="1291079" y="1449930"/>
            <a:ext cx="4280163" cy="4137053"/>
          </a:xfrm>
        </p:spPr>
      </p:pic>
      <p:sp>
        <p:nvSpPr>
          <p:cNvPr id="8" name="Slide Number Placeholder 7">
            <a:extLst>
              <a:ext uri="{FF2B5EF4-FFF2-40B4-BE49-F238E27FC236}">
                <a16:creationId xmlns:a16="http://schemas.microsoft.com/office/drawing/2014/main" id="{8BD06422-282F-52C8-E020-071298689E93}"/>
              </a:ext>
            </a:extLst>
          </p:cNvPr>
          <p:cNvSpPr>
            <a:spLocks noGrp="1"/>
          </p:cNvSpPr>
          <p:nvPr>
            <p:ph type="sldNum" sz="quarter" idx="12"/>
          </p:nvPr>
        </p:nvSpPr>
        <p:spPr/>
        <p:txBody>
          <a:bodyPr/>
          <a:lstStyle/>
          <a:p>
            <a:fld id="{B5CEABB6-07DC-46E8-9B57-56EC44A396E5}" type="slidenum">
              <a:rPr lang="en-US" smtClean="0"/>
              <a:pPr/>
              <a:t>3</a:t>
            </a:fld>
            <a:endParaRPr lang="en-US" dirty="0"/>
          </a:p>
        </p:txBody>
      </p:sp>
      <p:pic>
        <p:nvPicPr>
          <p:cNvPr id="3" name="Picture 2" descr="A screenshot of a computer&#10;&#10;Description automatically generated">
            <a:extLst>
              <a:ext uri="{FF2B5EF4-FFF2-40B4-BE49-F238E27FC236}">
                <a16:creationId xmlns:a16="http://schemas.microsoft.com/office/drawing/2014/main" id="{D1831B4D-FE28-4F22-D321-6776B6C87802}"/>
              </a:ext>
            </a:extLst>
          </p:cNvPr>
          <p:cNvPicPr>
            <a:picLocks noChangeAspect="1"/>
          </p:cNvPicPr>
          <p:nvPr/>
        </p:nvPicPr>
        <p:blipFill>
          <a:blip r:embed="rId3"/>
          <a:stretch>
            <a:fillRect/>
          </a:stretch>
        </p:blipFill>
        <p:spPr>
          <a:xfrm>
            <a:off x="1184013" y="1218891"/>
            <a:ext cx="4544059" cy="4420217"/>
          </a:xfrm>
          <a:prstGeom prst="rect">
            <a:avLst/>
          </a:prstGeom>
        </p:spPr>
      </p:pic>
      <p:sp>
        <p:nvSpPr>
          <p:cNvPr id="16" name="TextBox 15">
            <a:extLst>
              <a:ext uri="{FF2B5EF4-FFF2-40B4-BE49-F238E27FC236}">
                <a16:creationId xmlns:a16="http://schemas.microsoft.com/office/drawing/2014/main" id="{0B033E3F-16FA-78AF-EF5A-4D2E8577C380}"/>
              </a:ext>
            </a:extLst>
          </p:cNvPr>
          <p:cNvSpPr txBox="1"/>
          <p:nvPr/>
        </p:nvSpPr>
        <p:spPr>
          <a:xfrm>
            <a:off x="790574" y="-514350"/>
            <a:ext cx="6096000" cy="369332"/>
          </a:xfrm>
          <a:prstGeom prst="rect">
            <a:avLst/>
          </a:prstGeom>
          <a:noFill/>
        </p:spPr>
        <p:txBody>
          <a:bodyPr wrap="square">
            <a:spAutoFit/>
          </a:bodyPr>
          <a:lstStyle/>
          <a:p>
            <a:r>
              <a:rPr lang="en-US" dirty="0"/>
              <a:t>Data Cleaning </a:t>
            </a:r>
          </a:p>
        </p:txBody>
      </p:sp>
      <p:sp>
        <p:nvSpPr>
          <p:cNvPr id="18" name="TextBox 17">
            <a:extLst>
              <a:ext uri="{FF2B5EF4-FFF2-40B4-BE49-F238E27FC236}">
                <a16:creationId xmlns:a16="http://schemas.microsoft.com/office/drawing/2014/main" id="{6A5A33ED-793A-5D5D-3008-770FD0F57093}"/>
              </a:ext>
            </a:extLst>
          </p:cNvPr>
          <p:cNvSpPr txBox="1"/>
          <p:nvPr/>
        </p:nvSpPr>
        <p:spPr>
          <a:xfrm>
            <a:off x="7362825" y="1218891"/>
            <a:ext cx="3057525" cy="369332"/>
          </a:xfrm>
          <a:prstGeom prst="rect">
            <a:avLst/>
          </a:prstGeom>
          <a:noFill/>
        </p:spPr>
        <p:txBody>
          <a:bodyPr wrap="square" rtlCol="0">
            <a:spAutoFit/>
          </a:bodyPr>
          <a:lstStyle/>
          <a:p>
            <a:r>
              <a:rPr lang="en-US" b="1" dirty="0">
                <a:solidFill>
                  <a:srgbClr val="7030A0"/>
                </a:solidFill>
              </a:rPr>
              <a:t>Data exploration</a:t>
            </a:r>
          </a:p>
        </p:txBody>
      </p:sp>
      <p:pic>
        <p:nvPicPr>
          <p:cNvPr id="7" name="Picture 6" descr="A computer screen shot of a folder and a broom&#10;&#10;Description automatically generated">
            <a:extLst>
              <a:ext uri="{FF2B5EF4-FFF2-40B4-BE49-F238E27FC236}">
                <a16:creationId xmlns:a16="http://schemas.microsoft.com/office/drawing/2014/main" id="{9D7F9D10-1E07-C678-BD57-EE567E45CBBC}"/>
              </a:ext>
            </a:extLst>
          </p:cNvPr>
          <p:cNvPicPr>
            <a:picLocks noChangeAspect="1"/>
          </p:cNvPicPr>
          <p:nvPr/>
        </p:nvPicPr>
        <p:blipFill>
          <a:blip r:embed="rId4"/>
          <a:stretch>
            <a:fillRect/>
          </a:stretch>
        </p:blipFill>
        <p:spPr>
          <a:xfrm>
            <a:off x="1159130" y="1135762"/>
            <a:ext cx="4544059" cy="4544059"/>
          </a:xfrm>
          <a:prstGeom prst="rect">
            <a:avLst/>
          </a:prstGeom>
        </p:spPr>
      </p:pic>
      <p:sp>
        <p:nvSpPr>
          <p:cNvPr id="10" name="Text Placeholder 9">
            <a:extLst>
              <a:ext uri="{FF2B5EF4-FFF2-40B4-BE49-F238E27FC236}">
                <a16:creationId xmlns:a16="http://schemas.microsoft.com/office/drawing/2014/main" id="{4233A447-ECD9-EDFA-4ED5-F1055083E909}"/>
              </a:ext>
            </a:extLst>
          </p:cNvPr>
          <p:cNvSpPr>
            <a:spLocks noGrp="1"/>
          </p:cNvSpPr>
          <p:nvPr>
            <p:ph type="body" idx="1"/>
          </p:nvPr>
        </p:nvSpPr>
        <p:spPr>
          <a:xfrm>
            <a:off x="6096001" y="1762125"/>
            <a:ext cx="4702554" cy="3448049"/>
          </a:xfrm>
        </p:spPr>
        <p:txBody>
          <a:bodyPr>
            <a:normAutofit/>
          </a:bodyPr>
          <a:lstStyle/>
          <a:p>
            <a:r>
              <a:rPr lang="en-US" sz="1200" dirty="0"/>
              <a:t>‘Initial Data Analysis of Amazon data through Python.ipynb</a:t>
            </a:r>
          </a:p>
        </p:txBody>
      </p:sp>
      <p:pic>
        <p:nvPicPr>
          <p:cNvPr id="13" name="Picture 12" descr="A close-up of a logo">
            <a:extLst>
              <a:ext uri="{FF2B5EF4-FFF2-40B4-BE49-F238E27FC236}">
                <a16:creationId xmlns:a16="http://schemas.microsoft.com/office/drawing/2014/main" id="{7E12DE21-CA32-96F9-AD43-A8576A3A4127}"/>
              </a:ext>
            </a:extLst>
          </p:cNvPr>
          <p:cNvPicPr>
            <a:picLocks noChangeAspect="1"/>
          </p:cNvPicPr>
          <p:nvPr/>
        </p:nvPicPr>
        <p:blipFill>
          <a:blip r:embed="rId5"/>
          <a:stretch>
            <a:fillRect/>
          </a:stretch>
        </p:blipFill>
        <p:spPr>
          <a:xfrm>
            <a:off x="5937506" y="1762125"/>
            <a:ext cx="5357029" cy="2924176"/>
          </a:xfrm>
          <a:prstGeom prst="rect">
            <a:avLst/>
          </a:prstGeom>
        </p:spPr>
      </p:pic>
    </p:spTree>
    <p:extLst>
      <p:ext uri="{BB962C8B-B14F-4D97-AF65-F5344CB8AC3E}">
        <p14:creationId xmlns:p14="http://schemas.microsoft.com/office/powerpoint/2010/main" val="2815458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51B860BB-F934-4DE1-A930-090DD475F1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1" name="Freeform 11">
              <a:extLst>
                <a:ext uri="{FF2B5EF4-FFF2-40B4-BE49-F238E27FC236}">
                  <a16:creationId xmlns:a16="http://schemas.microsoft.com/office/drawing/2014/main" id="{61927C55-8047-466F-9FE4-B42D3D1AF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92" name="Freeform 12">
              <a:extLst>
                <a:ext uri="{FF2B5EF4-FFF2-40B4-BE49-F238E27FC236}">
                  <a16:creationId xmlns:a16="http://schemas.microsoft.com/office/drawing/2014/main" id="{E914D83D-75AE-426B-90AC-E37CBA2BD7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93" name="Freeform 13">
              <a:extLst>
                <a:ext uri="{FF2B5EF4-FFF2-40B4-BE49-F238E27FC236}">
                  <a16:creationId xmlns:a16="http://schemas.microsoft.com/office/drawing/2014/main" id="{DDB740D6-20EA-4164-9EDB-243B210E8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94" name="Freeform 14">
              <a:extLst>
                <a:ext uri="{FF2B5EF4-FFF2-40B4-BE49-F238E27FC236}">
                  <a16:creationId xmlns:a16="http://schemas.microsoft.com/office/drawing/2014/main" id="{0843EF7D-8FF7-4B1B-810B-AA92D132E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95" name="Freeform 15">
              <a:extLst>
                <a:ext uri="{FF2B5EF4-FFF2-40B4-BE49-F238E27FC236}">
                  <a16:creationId xmlns:a16="http://schemas.microsoft.com/office/drawing/2014/main" id="{F995A1BF-26D5-42BA-83D6-B74B0793A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96" name="Freeform 16">
              <a:extLst>
                <a:ext uri="{FF2B5EF4-FFF2-40B4-BE49-F238E27FC236}">
                  <a16:creationId xmlns:a16="http://schemas.microsoft.com/office/drawing/2014/main" id="{706BB22B-358C-43E3-A01E-2CCD2EFD4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97" name="Freeform 17">
              <a:extLst>
                <a:ext uri="{FF2B5EF4-FFF2-40B4-BE49-F238E27FC236}">
                  <a16:creationId xmlns:a16="http://schemas.microsoft.com/office/drawing/2014/main" id="{09828090-C04F-4B25-BD86-CE7A94A346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98" name="Freeform 18">
              <a:extLst>
                <a:ext uri="{FF2B5EF4-FFF2-40B4-BE49-F238E27FC236}">
                  <a16:creationId xmlns:a16="http://schemas.microsoft.com/office/drawing/2014/main" id="{B062093C-CFDD-4759-8CD6-EB2CCD1DB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99" name="Freeform 19">
              <a:extLst>
                <a:ext uri="{FF2B5EF4-FFF2-40B4-BE49-F238E27FC236}">
                  <a16:creationId xmlns:a16="http://schemas.microsoft.com/office/drawing/2014/main" id="{FB33C2A8-7609-427D-BC55-13F956201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00" name="Freeform 20">
              <a:extLst>
                <a:ext uri="{FF2B5EF4-FFF2-40B4-BE49-F238E27FC236}">
                  <a16:creationId xmlns:a16="http://schemas.microsoft.com/office/drawing/2014/main" id="{9FF51B36-24F3-42B4-9ACD-2B83F4B57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01" name="Freeform 21">
              <a:extLst>
                <a:ext uri="{FF2B5EF4-FFF2-40B4-BE49-F238E27FC236}">
                  <a16:creationId xmlns:a16="http://schemas.microsoft.com/office/drawing/2014/main" id="{6EBCB31E-7CBF-45FC-B7A3-7FE8E8C8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02" name="Freeform 22">
              <a:extLst>
                <a:ext uri="{FF2B5EF4-FFF2-40B4-BE49-F238E27FC236}">
                  <a16:creationId xmlns:a16="http://schemas.microsoft.com/office/drawing/2014/main" id="{404CB86A-82A5-40B9-8D4B-159ED1A3C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04" name="Group 103">
            <a:extLst>
              <a:ext uri="{FF2B5EF4-FFF2-40B4-BE49-F238E27FC236}">
                <a16:creationId xmlns:a16="http://schemas.microsoft.com/office/drawing/2014/main" id="{DD17BCFA-C80F-4670-B8B9-034B5B1C8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105" name="Freeform 27">
              <a:extLst>
                <a:ext uri="{FF2B5EF4-FFF2-40B4-BE49-F238E27FC236}">
                  <a16:creationId xmlns:a16="http://schemas.microsoft.com/office/drawing/2014/main" id="{F705DA76-B301-4098-9966-310A00C31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06" name="Freeform 28">
              <a:extLst>
                <a:ext uri="{FF2B5EF4-FFF2-40B4-BE49-F238E27FC236}">
                  <a16:creationId xmlns:a16="http://schemas.microsoft.com/office/drawing/2014/main" id="{7484AECD-B027-45E9-8764-6E1A4A4A0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07" name="Freeform 29">
              <a:extLst>
                <a:ext uri="{FF2B5EF4-FFF2-40B4-BE49-F238E27FC236}">
                  <a16:creationId xmlns:a16="http://schemas.microsoft.com/office/drawing/2014/main" id="{CB341AF9-DEB1-42CB-8D1D-F262CFE46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08" name="Freeform 30">
              <a:extLst>
                <a:ext uri="{FF2B5EF4-FFF2-40B4-BE49-F238E27FC236}">
                  <a16:creationId xmlns:a16="http://schemas.microsoft.com/office/drawing/2014/main" id="{1C7213C3-CCDC-48BD-BF51-7AB8EE57A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09" name="Freeform 31">
              <a:extLst>
                <a:ext uri="{FF2B5EF4-FFF2-40B4-BE49-F238E27FC236}">
                  <a16:creationId xmlns:a16="http://schemas.microsoft.com/office/drawing/2014/main" id="{7568F4E5-84C7-4F79-A40F-AC4885CB6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10" name="Freeform 32">
              <a:extLst>
                <a:ext uri="{FF2B5EF4-FFF2-40B4-BE49-F238E27FC236}">
                  <a16:creationId xmlns:a16="http://schemas.microsoft.com/office/drawing/2014/main" id="{81654B91-DAE7-4763-8F60-7A35727C2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11" name="Freeform 33">
              <a:extLst>
                <a:ext uri="{FF2B5EF4-FFF2-40B4-BE49-F238E27FC236}">
                  <a16:creationId xmlns:a16="http://schemas.microsoft.com/office/drawing/2014/main" id="{E9C665F1-5409-4590-AA69-79EABC1E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12" name="Freeform 34">
              <a:extLst>
                <a:ext uri="{FF2B5EF4-FFF2-40B4-BE49-F238E27FC236}">
                  <a16:creationId xmlns:a16="http://schemas.microsoft.com/office/drawing/2014/main" id="{C3192F7D-0C18-4DB2-A88B-EBF562748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13" name="Freeform 35">
              <a:extLst>
                <a:ext uri="{FF2B5EF4-FFF2-40B4-BE49-F238E27FC236}">
                  <a16:creationId xmlns:a16="http://schemas.microsoft.com/office/drawing/2014/main" id="{86BE4725-AC90-44AE-8B17-D13BA4BF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14" name="Freeform 36">
              <a:extLst>
                <a:ext uri="{FF2B5EF4-FFF2-40B4-BE49-F238E27FC236}">
                  <a16:creationId xmlns:a16="http://schemas.microsoft.com/office/drawing/2014/main" id="{2C0C171A-856F-4606-9D98-B5318639A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15" name="Freeform 37">
              <a:extLst>
                <a:ext uri="{FF2B5EF4-FFF2-40B4-BE49-F238E27FC236}">
                  <a16:creationId xmlns:a16="http://schemas.microsoft.com/office/drawing/2014/main" id="{B6D57E3C-42A8-4054-B617-CE82DD8B7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16" name="Freeform 38">
              <a:extLst>
                <a:ext uri="{FF2B5EF4-FFF2-40B4-BE49-F238E27FC236}">
                  <a16:creationId xmlns:a16="http://schemas.microsoft.com/office/drawing/2014/main" id="{C0A815A3-B7C7-4090-88EA-DA48AE474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18" name="Rectangle 117">
            <a:extLst>
              <a:ext uri="{FF2B5EF4-FFF2-40B4-BE49-F238E27FC236}">
                <a16:creationId xmlns:a16="http://schemas.microsoft.com/office/drawing/2014/main" id="{AE2F7D72-C98C-4C79-88A4-1DD7AAE7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0" name="Freeform 11">
            <a:extLst>
              <a:ext uri="{FF2B5EF4-FFF2-40B4-BE49-F238E27FC236}">
                <a16:creationId xmlns:a16="http://schemas.microsoft.com/office/drawing/2014/main" id="{17BE9237-F367-4B09-A610-9AC21A432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182880" y="26983"/>
            <a:ext cx="4137059" cy="528797"/>
          </a:xfrm>
        </p:spPr>
        <p:txBody>
          <a:bodyPr vert="horz" lIns="91440" tIns="45720" rIns="91440" bIns="45720" rtlCol="0" anchor="t">
            <a:normAutofit/>
          </a:bodyPr>
          <a:lstStyle/>
          <a:p>
            <a:pPr algn="ctr"/>
            <a:r>
              <a:rPr lang="en-US" sz="2800" b="1" dirty="0">
                <a:solidFill>
                  <a:srgbClr val="7030A0"/>
                </a:solidFill>
                <a:latin typeface="Aptos ExtraBold" panose="020B0004020202020204" pitchFamily="34" charset="0"/>
              </a:rPr>
              <a:t>Database Setup</a:t>
            </a: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787782"/>
            <a:ext cx="779767" cy="365125"/>
          </a:xfrm>
        </p:spPr>
        <p:txBody>
          <a:bodyPr vert="horz" lIns="91440" tIns="45720" rIns="91440" bIns="45720" rtlCol="0" anchor="ctr">
            <a:normAutofit/>
          </a:bodyPr>
          <a:lstStyle/>
          <a:p>
            <a:pPr defTabSz="914400">
              <a:lnSpc>
                <a:spcPct val="90000"/>
              </a:lnSpc>
              <a:spcAft>
                <a:spcPts val="600"/>
              </a:spcAft>
            </a:pPr>
            <a:fld id="{B5CEABB6-07DC-46E8-9B57-56EC44A396E5}" type="slidenum">
              <a:rPr lang="en-US" sz="1900" smtClean="0">
                <a:solidFill>
                  <a:srgbClr val="FEFFFF"/>
                </a:solidFill>
              </a:rPr>
              <a:pPr defTabSz="914400">
                <a:lnSpc>
                  <a:spcPct val="90000"/>
                </a:lnSpc>
                <a:spcAft>
                  <a:spcPts val="600"/>
                </a:spcAft>
              </a:pPr>
              <a:t>4</a:t>
            </a:fld>
            <a:endParaRPr lang="en-US" sz="1900">
              <a:solidFill>
                <a:srgbClr val="FEFFFF"/>
              </a:solidFill>
            </a:endParaRPr>
          </a:p>
        </p:txBody>
      </p:sp>
      <p:sp>
        <p:nvSpPr>
          <p:cNvPr id="84" name="Rectangle 15">
            <a:extLst>
              <a:ext uri="{FF2B5EF4-FFF2-40B4-BE49-F238E27FC236}">
                <a16:creationId xmlns:a16="http://schemas.microsoft.com/office/drawing/2014/main" id="{140DD477-A893-428A-1E4C-1FF9796C8414}"/>
              </a:ext>
            </a:extLst>
          </p:cNvPr>
          <p:cNvSpPr>
            <a:spLocks noGrp="1" noChangeArrowheads="1"/>
          </p:cNvSpPr>
          <p:nvPr>
            <p:ph idx="1"/>
          </p:nvPr>
        </p:nvSpPr>
        <p:spPr bwMode="auto">
          <a:xfrm>
            <a:off x="652520" y="2297547"/>
            <a:ext cx="5178312" cy="512945"/>
          </a:xfrm>
          <a:prstGeom prst="rect">
            <a:avLst/>
          </a:prstGeom>
          <a:noFill/>
          <a:ln>
            <a:noFill/>
          </a:ln>
          <a:effectLst/>
        </p:spPr>
        <p:txBody>
          <a:bodyPr vert="horz" wrap="square" lIns="91440" tIns="0"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solidFill>
                <a:srgbClr val="000000"/>
              </a:solidFill>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5" name="TextBox 84">
            <a:extLst>
              <a:ext uri="{FF2B5EF4-FFF2-40B4-BE49-F238E27FC236}">
                <a16:creationId xmlns:a16="http://schemas.microsoft.com/office/drawing/2014/main" id="{5224DAF7-6438-8D69-BD0A-A86C4E18D3B7}"/>
              </a:ext>
            </a:extLst>
          </p:cNvPr>
          <p:cNvSpPr txBox="1"/>
          <p:nvPr/>
        </p:nvSpPr>
        <p:spPr>
          <a:xfrm>
            <a:off x="676747" y="4097493"/>
            <a:ext cx="4957311" cy="276999"/>
          </a:xfrm>
          <a:prstGeom prst="rect">
            <a:avLst/>
          </a:prstGeom>
          <a:solidFill>
            <a:srgbClr val="F7EDE9"/>
          </a:solidFill>
        </p:spPr>
        <p:txBody>
          <a:bodyPr wrap="square" rtlCol="0">
            <a:spAutoFit/>
          </a:bodyPr>
          <a:lstStyle/>
          <a:p>
            <a:endParaRPr lang="en-US" sz="1200" dirty="0"/>
          </a:p>
        </p:txBody>
      </p:sp>
      <p:sp>
        <p:nvSpPr>
          <p:cNvPr id="103" name="Rectangle 102">
            <a:extLst>
              <a:ext uri="{FF2B5EF4-FFF2-40B4-BE49-F238E27FC236}">
                <a16:creationId xmlns:a16="http://schemas.microsoft.com/office/drawing/2014/main" id="{931D78C7-A0B9-F0FA-AC77-688BFCE1A281}"/>
              </a:ext>
            </a:extLst>
          </p:cNvPr>
          <p:cNvSpPr/>
          <p:nvPr/>
        </p:nvSpPr>
        <p:spPr>
          <a:xfrm>
            <a:off x="6718041" y="1716833"/>
            <a:ext cx="1112034"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chart 3.</a:t>
            </a:r>
          </a:p>
        </p:txBody>
      </p:sp>
      <p:pic>
        <p:nvPicPr>
          <p:cNvPr id="4" name="Picture 3" descr="A computer screen shot of a computer">
            <a:extLst>
              <a:ext uri="{FF2B5EF4-FFF2-40B4-BE49-F238E27FC236}">
                <a16:creationId xmlns:a16="http://schemas.microsoft.com/office/drawing/2014/main" id="{6680960F-79F6-41AB-B3A0-B12E5F60311C}"/>
              </a:ext>
            </a:extLst>
          </p:cNvPr>
          <p:cNvPicPr>
            <a:picLocks noChangeAspect="1"/>
          </p:cNvPicPr>
          <p:nvPr/>
        </p:nvPicPr>
        <p:blipFill>
          <a:blip r:embed="rId2"/>
          <a:stretch>
            <a:fillRect/>
          </a:stretch>
        </p:blipFill>
        <p:spPr>
          <a:xfrm>
            <a:off x="654617" y="1152716"/>
            <a:ext cx="10884863" cy="4552568"/>
          </a:xfrm>
          <a:prstGeom prst="rect">
            <a:avLst/>
          </a:prstGeom>
        </p:spPr>
      </p:pic>
      <p:sp>
        <p:nvSpPr>
          <p:cNvPr id="7" name="TextBox 6">
            <a:extLst>
              <a:ext uri="{FF2B5EF4-FFF2-40B4-BE49-F238E27FC236}">
                <a16:creationId xmlns:a16="http://schemas.microsoft.com/office/drawing/2014/main" id="{A16E9134-5F5C-8D7E-B355-4B373AE7F8F9}"/>
              </a:ext>
            </a:extLst>
          </p:cNvPr>
          <p:cNvSpPr txBox="1"/>
          <p:nvPr/>
        </p:nvSpPr>
        <p:spPr>
          <a:xfrm>
            <a:off x="467903" y="6244736"/>
            <a:ext cx="11476447" cy="615553"/>
          </a:xfrm>
          <a:prstGeom prst="rect">
            <a:avLst/>
          </a:prstGeom>
          <a:noFill/>
        </p:spPr>
        <p:txBody>
          <a:bodyPr wrap="square" rtlCol="0">
            <a:spAutoFit/>
          </a:bodyPr>
          <a:lstStyle/>
          <a:p>
            <a:r>
              <a:rPr lang="en-US" sz="1600" b="0" dirty="0">
                <a:solidFill>
                  <a:srgbClr val="7030A0"/>
                </a:solidFill>
                <a:effectLst/>
                <a:latin typeface="Times New Roman" panose="02020603050405020304" pitchFamily="18" charset="0"/>
                <a:cs typeface="Times New Roman" panose="02020603050405020304" pitchFamily="18" charset="0"/>
              </a:rPr>
              <a:t>mongoimport --type csv -d Clean_Data_Resources -c amazon_cleanData --headerline --drop amazon_cleanData.csv</a:t>
            </a:r>
          </a:p>
          <a:p>
            <a:endParaRPr lang="en-US" dirty="0"/>
          </a:p>
        </p:txBody>
      </p:sp>
    </p:spTree>
    <p:extLst>
      <p:ext uri="{BB962C8B-B14F-4D97-AF65-F5344CB8AC3E}">
        <p14:creationId xmlns:p14="http://schemas.microsoft.com/office/powerpoint/2010/main" val="1594094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B6B8DEB-136B-0FE8-954A-6592C14E64E6}"/>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5</a:t>
            </a:r>
            <a:r>
              <a:rPr lang="en-US" dirty="0"/>
              <a:t>.</a:t>
            </a:r>
          </a:p>
        </p:txBody>
      </p:sp>
      <p:sp>
        <p:nvSpPr>
          <p:cNvPr id="4" name="Rectangle 3">
            <a:extLst>
              <a:ext uri="{FF2B5EF4-FFF2-40B4-BE49-F238E27FC236}">
                <a16:creationId xmlns:a16="http://schemas.microsoft.com/office/drawing/2014/main" id="{B2648D7B-DEBB-C690-5197-055F98109E17}"/>
              </a:ext>
            </a:extLst>
          </p:cNvPr>
          <p:cNvSpPr/>
          <p:nvPr/>
        </p:nvSpPr>
        <p:spPr>
          <a:xfrm>
            <a:off x="361930" y="162501"/>
            <a:ext cx="4376057"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u="sng" dirty="0">
                <a:solidFill>
                  <a:schemeClr val="accent2"/>
                </a:solidFill>
              </a:rPr>
              <a:t>Functions used </a:t>
            </a:r>
          </a:p>
        </p:txBody>
      </p:sp>
      <p:sp>
        <p:nvSpPr>
          <p:cNvPr id="7" name="TextBox 6">
            <a:extLst>
              <a:ext uri="{FF2B5EF4-FFF2-40B4-BE49-F238E27FC236}">
                <a16:creationId xmlns:a16="http://schemas.microsoft.com/office/drawing/2014/main" id="{AA504104-D9FA-47EC-4F05-28396218F991}"/>
              </a:ext>
            </a:extLst>
          </p:cNvPr>
          <p:cNvSpPr txBox="1"/>
          <p:nvPr/>
        </p:nvSpPr>
        <p:spPr>
          <a:xfrm>
            <a:off x="624323" y="2228671"/>
            <a:ext cx="5400675" cy="800219"/>
          </a:xfrm>
          <a:prstGeom prst="rect">
            <a:avLst/>
          </a:prstGeom>
          <a:noFill/>
        </p:spPr>
        <p:txBody>
          <a:bodyPr wrap="square" rtlCol="0">
            <a:spAutoFit/>
          </a:bodyPr>
          <a:lstStyle/>
          <a:p>
            <a:r>
              <a:rPr lang="en-US" sz="2800" dirty="0">
                <a:latin typeface="Aparajita" panose="02020603050405020304" pitchFamily="18" charset="0"/>
                <a:cs typeface="Aparajita" panose="02020603050405020304" pitchFamily="18" charset="0"/>
              </a:rPr>
              <a:t>New Python library used: </a:t>
            </a:r>
            <a:r>
              <a:rPr lang="en-US" sz="2800" dirty="0" err="1">
                <a:latin typeface="Aparajita" panose="02020603050405020304" pitchFamily="18" charset="0"/>
                <a:cs typeface="Aparajita" panose="02020603050405020304" pitchFamily="18" charset="0"/>
              </a:rPr>
              <a:t>TextBlob</a:t>
            </a:r>
            <a:r>
              <a:rPr lang="en-US" sz="2800" dirty="0">
                <a:latin typeface="Aparajita" panose="02020603050405020304" pitchFamily="18" charset="0"/>
                <a:cs typeface="Aparajita" panose="02020603050405020304" pitchFamily="18" charset="0"/>
              </a:rPr>
              <a:t>.</a:t>
            </a:r>
          </a:p>
          <a:p>
            <a:endParaRPr lang="en-US" dirty="0">
              <a:latin typeface="Aparajita" panose="02020603050405020304" pitchFamily="18" charset="0"/>
              <a:cs typeface="Aparajita" panose="02020603050405020304" pitchFamily="18" charset="0"/>
            </a:endParaRPr>
          </a:p>
        </p:txBody>
      </p:sp>
      <p:sp>
        <p:nvSpPr>
          <p:cNvPr id="5" name="Picture Placeholder 4">
            <a:extLst>
              <a:ext uri="{FF2B5EF4-FFF2-40B4-BE49-F238E27FC236}">
                <a16:creationId xmlns:a16="http://schemas.microsoft.com/office/drawing/2014/main" id="{9138FB13-3DD1-2048-62E8-56EE3E8CF8B1}"/>
              </a:ext>
            </a:extLst>
          </p:cNvPr>
          <p:cNvSpPr>
            <a:spLocks noGrp="1"/>
          </p:cNvSpPr>
          <p:nvPr>
            <p:ph type="pic" sz="quarter" idx="14"/>
          </p:nvPr>
        </p:nvSpPr>
        <p:spPr/>
        <p:txBody>
          <a:bodyPr>
            <a:normAutofit/>
          </a:bodyPr>
          <a:lstStyle/>
          <a:p>
            <a:r>
              <a:rPr lang="en-US" sz="4800" b="1" dirty="0"/>
              <a:t>Queries</a:t>
            </a:r>
          </a:p>
        </p:txBody>
      </p:sp>
      <p:sp>
        <p:nvSpPr>
          <p:cNvPr id="3" name="Title 2">
            <a:extLst>
              <a:ext uri="{FF2B5EF4-FFF2-40B4-BE49-F238E27FC236}">
                <a16:creationId xmlns:a16="http://schemas.microsoft.com/office/drawing/2014/main" id="{AB4D082C-4041-03ED-7030-9FDF733F1877}"/>
              </a:ext>
            </a:extLst>
          </p:cNvPr>
          <p:cNvSpPr>
            <a:spLocks noGrp="1"/>
          </p:cNvSpPr>
          <p:nvPr>
            <p:ph type="title"/>
          </p:nvPr>
        </p:nvSpPr>
        <p:spPr/>
        <p:txBody>
          <a:bodyPr/>
          <a:lstStyle/>
          <a:p>
            <a:endParaRPr lang="en-US" dirty="0"/>
          </a:p>
        </p:txBody>
      </p:sp>
      <p:pic>
        <p:nvPicPr>
          <p:cNvPr id="8" name="Content Placeholder 7" descr="A white rectangular object with text&#10;&#10;Description automatically generated">
            <a:extLst>
              <a:ext uri="{FF2B5EF4-FFF2-40B4-BE49-F238E27FC236}">
                <a16:creationId xmlns:a16="http://schemas.microsoft.com/office/drawing/2014/main" id="{9E9897DD-650E-AA43-709B-2729642D103D}"/>
              </a:ext>
            </a:extLst>
          </p:cNvPr>
          <p:cNvPicPr>
            <a:picLocks noGrp="1" noChangeAspect="1"/>
          </p:cNvPicPr>
          <p:nvPr>
            <p:ph idx="1"/>
          </p:nvPr>
        </p:nvPicPr>
        <p:blipFill>
          <a:blip r:embed="rId2"/>
          <a:stretch>
            <a:fillRect/>
          </a:stretch>
        </p:blipFill>
        <p:spPr>
          <a:xfrm>
            <a:off x="6629400" y="3775813"/>
            <a:ext cx="4416425" cy="658924"/>
          </a:xfrm>
        </p:spPr>
      </p:pic>
      <p:sp>
        <p:nvSpPr>
          <p:cNvPr id="2" name="TextBox 1">
            <a:extLst>
              <a:ext uri="{FF2B5EF4-FFF2-40B4-BE49-F238E27FC236}">
                <a16:creationId xmlns:a16="http://schemas.microsoft.com/office/drawing/2014/main" id="{8BF646AD-582F-DA8A-3FFD-06B6EB8AACF4}"/>
              </a:ext>
            </a:extLst>
          </p:cNvPr>
          <p:cNvSpPr txBox="1"/>
          <p:nvPr/>
        </p:nvSpPr>
        <p:spPr>
          <a:xfrm>
            <a:off x="219653" y="1457325"/>
            <a:ext cx="5663068" cy="3354765"/>
          </a:xfrm>
          <a:prstGeom prst="rect">
            <a:avLst/>
          </a:prstGeom>
          <a:solidFill>
            <a:schemeClr val="accent6">
              <a:lumMod val="40000"/>
              <a:lumOff val="60000"/>
            </a:schemeClr>
          </a:solidFill>
        </p:spPr>
        <p:txBody>
          <a:bodyPr wrap="square" rtlCol="0">
            <a:spAutoFit/>
          </a:bodyPr>
          <a:lstStyle/>
          <a:p>
            <a:r>
              <a:rPr lang="en-US" sz="1000" b="0" dirty="0">
                <a:solidFill>
                  <a:srgbClr val="002060"/>
                </a:solidFill>
                <a:effectLst/>
                <a:latin typeface="Consolas" panose="020B0609020204030204" pitchFamily="49" charset="0"/>
              </a:rPr>
              <a:t>query = {'category': 'ComputersAccessoriesAccessoriesPeripheralsCablesAccessoriesCablesUSBCables',</a:t>
            </a:r>
          </a:p>
          <a:p>
            <a:r>
              <a:rPr lang="en-US" sz="1000" b="0" dirty="0">
                <a:solidFill>
                  <a:srgbClr val="002060"/>
                </a:solidFill>
                <a:effectLst/>
                <a:latin typeface="Consolas" panose="020B0609020204030204" pitchFamily="49" charset="0"/>
              </a:rPr>
              <a:t>        '</a:t>
            </a:r>
            <a:r>
              <a:rPr lang="en-US" sz="1000" b="0" dirty="0" err="1">
                <a:solidFill>
                  <a:srgbClr val="002060"/>
                </a:solidFill>
                <a:effectLst/>
                <a:latin typeface="Consolas" panose="020B0609020204030204" pitchFamily="49" charset="0"/>
              </a:rPr>
              <a:t>rating_count</a:t>
            </a:r>
            <a:r>
              <a:rPr lang="en-US" sz="1000" b="0" dirty="0">
                <a:solidFill>
                  <a:srgbClr val="002060"/>
                </a:solidFill>
                <a:effectLst/>
                <a:latin typeface="Consolas" panose="020B0609020204030204" pitchFamily="49" charset="0"/>
              </a:rPr>
              <a:t>': {'$</a:t>
            </a:r>
            <a:r>
              <a:rPr lang="en-US" sz="1000" b="0" dirty="0" err="1">
                <a:solidFill>
                  <a:srgbClr val="002060"/>
                </a:solidFill>
                <a:effectLst/>
                <a:latin typeface="Consolas" panose="020B0609020204030204" pitchFamily="49" charset="0"/>
              </a:rPr>
              <a:t>gte</a:t>
            </a:r>
            <a:r>
              <a:rPr lang="en-US" sz="1000" b="0" dirty="0">
                <a:solidFill>
                  <a:srgbClr val="002060"/>
                </a:solidFill>
                <a:effectLst/>
                <a:latin typeface="Consolas" panose="020B0609020204030204" pitchFamily="49" charset="0"/>
              </a:rPr>
              <a:t>': 50000,  '$lte':180000}, 'rating':{'$gte':4}}</a:t>
            </a:r>
          </a:p>
          <a:p>
            <a:br>
              <a:rPr lang="en-US" sz="1000" b="0" dirty="0">
                <a:solidFill>
                  <a:srgbClr val="002060"/>
                </a:solidFill>
                <a:effectLst/>
                <a:latin typeface="Consolas" panose="020B0609020204030204" pitchFamily="49" charset="0"/>
              </a:rPr>
            </a:br>
            <a:r>
              <a:rPr lang="en-US" sz="1000" b="0" dirty="0">
                <a:solidFill>
                  <a:srgbClr val="002060"/>
                </a:solidFill>
                <a:effectLst/>
                <a:latin typeface="Consolas" panose="020B0609020204030204" pitchFamily="49" charset="0"/>
              </a:rPr>
              <a:t># Display the  fields</a:t>
            </a:r>
          </a:p>
          <a:p>
            <a:endParaRPr lang="en-US" sz="1000" b="0" dirty="0">
              <a:solidFill>
                <a:srgbClr val="002060"/>
              </a:solidFill>
              <a:effectLst/>
              <a:latin typeface="Consolas" panose="020B0609020204030204" pitchFamily="49" charset="0"/>
            </a:endParaRPr>
          </a:p>
          <a:p>
            <a:r>
              <a:rPr lang="en-US" sz="1000" b="0" dirty="0">
                <a:solidFill>
                  <a:srgbClr val="002060"/>
                </a:solidFill>
                <a:effectLst/>
                <a:latin typeface="Consolas" panose="020B0609020204030204" pitchFamily="49" charset="0"/>
              </a:rPr>
              <a:t>fields = {'category' :1, 'product_id':1, '</a:t>
            </a:r>
            <a:r>
              <a:rPr lang="en-US" sz="1000" b="0" dirty="0" err="1">
                <a:solidFill>
                  <a:srgbClr val="002060"/>
                </a:solidFill>
                <a:effectLst/>
                <a:latin typeface="Consolas" panose="020B0609020204030204" pitchFamily="49" charset="0"/>
              </a:rPr>
              <a:t>product_name</a:t>
            </a:r>
            <a:r>
              <a:rPr lang="en-US" sz="1000" b="0" dirty="0">
                <a:solidFill>
                  <a:srgbClr val="002060"/>
                </a:solidFill>
                <a:effectLst/>
                <a:latin typeface="Consolas" panose="020B0609020204030204" pitchFamily="49" charset="0"/>
              </a:rPr>
              <a:t>': 1 , '</a:t>
            </a:r>
            <a:r>
              <a:rPr lang="en-US" sz="1000" b="0" dirty="0" err="1">
                <a:solidFill>
                  <a:srgbClr val="002060"/>
                </a:solidFill>
                <a:effectLst/>
                <a:latin typeface="Consolas" panose="020B0609020204030204" pitchFamily="49" charset="0"/>
              </a:rPr>
              <a:t>discounted_price</a:t>
            </a:r>
            <a:r>
              <a:rPr lang="en-US" sz="1000" b="0" dirty="0">
                <a:solidFill>
                  <a:srgbClr val="002060"/>
                </a:solidFill>
                <a:effectLst/>
                <a:latin typeface="Consolas" panose="020B0609020204030204" pitchFamily="49" charset="0"/>
              </a:rPr>
              <a:t>': 1, 'discount_percentage':1,'actual_price': 1, "rating":1,"review_title":1, "review_content":1, "rating_count":1}</a:t>
            </a:r>
          </a:p>
          <a:p>
            <a:br>
              <a:rPr lang="en-US" sz="1000" b="0" dirty="0">
                <a:solidFill>
                  <a:srgbClr val="002060"/>
                </a:solidFill>
                <a:effectLst/>
                <a:latin typeface="Consolas" panose="020B0609020204030204" pitchFamily="49" charset="0"/>
              </a:rPr>
            </a:br>
            <a:r>
              <a:rPr lang="en-US" sz="1000" b="0" dirty="0">
                <a:solidFill>
                  <a:srgbClr val="002060"/>
                </a:solidFill>
                <a:effectLst/>
                <a:latin typeface="Consolas" panose="020B0609020204030204" pitchFamily="49" charset="0"/>
              </a:rPr>
              <a:t># sort in descending order by </a:t>
            </a:r>
          </a:p>
          <a:p>
            <a:endParaRPr lang="en-US" sz="1000" b="0" dirty="0">
              <a:solidFill>
                <a:srgbClr val="002060"/>
              </a:solidFill>
              <a:effectLst/>
              <a:latin typeface="Consolas" panose="020B0609020204030204" pitchFamily="49" charset="0"/>
            </a:endParaRPr>
          </a:p>
          <a:p>
            <a:r>
              <a:rPr lang="en-US" sz="1000" b="0" dirty="0">
                <a:solidFill>
                  <a:srgbClr val="002060"/>
                </a:solidFill>
                <a:effectLst/>
                <a:latin typeface="Consolas" panose="020B0609020204030204" pitchFamily="49" charset="0"/>
              </a:rPr>
              <a:t>sort = [('</a:t>
            </a:r>
            <a:r>
              <a:rPr lang="en-US" sz="1000" b="0" dirty="0" err="1">
                <a:solidFill>
                  <a:srgbClr val="002060"/>
                </a:solidFill>
                <a:effectLst/>
                <a:latin typeface="Consolas" panose="020B0609020204030204" pitchFamily="49" charset="0"/>
              </a:rPr>
              <a:t>rating_count</a:t>
            </a:r>
            <a:r>
              <a:rPr lang="en-US" sz="1000" b="0" dirty="0">
                <a:solidFill>
                  <a:srgbClr val="002060"/>
                </a:solidFill>
                <a:effectLst/>
                <a:latin typeface="Consolas" panose="020B0609020204030204" pitchFamily="49" charset="0"/>
              </a:rPr>
              <a:t>', - 1)]</a:t>
            </a:r>
          </a:p>
          <a:p>
            <a:br>
              <a:rPr lang="en-US" sz="1000" b="0" dirty="0">
                <a:solidFill>
                  <a:srgbClr val="002060"/>
                </a:solidFill>
                <a:effectLst/>
                <a:latin typeface="Consolas" panose="020B0609020204030204" pitchFamily="49" charset="0"/>
              </a:rPr>
            </a:br>
            <a:r>
              <a:rPr lang="en-US" sz="1000" b="0" dirty="0">
                <a:solidFill>
                  <a:srgbClr val="002060"/>
                </a:solidFill>
                <a:effectLst/>
                <a:latin typeface="Consolas" panose="020B0609020204030204" pitchFamily="49" charset="0"/>
              </a:rPr>
              <a:t># limit the results to the first 5</a:t>
            </a:r>
          </a:p>
          <a:p>
            <a:r>
              <a:rPr lang="en-US" sz="1000" b="0" dirty="0">
                <a:solidFill>
                  <a:srgbClr val="002060"/>
                </a:solidFill>
                <a:effectLst/>
                <a:latin typeface="Consolas" panose="020B0609020204030204" pitchFamily="49" charset="0"/>
              </a:rPr>
              <a:t>limit = 5</a:t>
            </a:r>
          </a:p>
          <a:p>
            <a:br>
              <a:rPr lang="en-US" sz="1000" b="0" dirty="0">
                <a:solidFill>
                  <a:srgbClr val="002060"/>
                </a:solidFill>
                <a:effectLst/>
                <a:latin typeface="Consolas" panose="020B0609020204030204" pitchFamily="49" charset="0"/>
              </a:rPr>
            </a:br>
            <a:r>
              <a:rPr lang="en-US" sz="1000" b="0" dirty="0">
                <a:solidFill>
                  <a:srgbClr val="002060"/>
                </a:solidFill>
                <a:effectLst/>
                <a:latin typeface="Consolas" panose="020B0609020204030204" pitchFamily="49" charset="0"/>
              </a:rPr>
              <a:t>#  Execute the query</a:t>
            </a:r>
          </a:p>
          <a:p>
            <a:r>
              <a:rPr lang="en-US" sz="1000" b="0" dirty="0">
                <a:solidFill>
                  <a:srgbClr val="002060"/>
                </a:solidFill>
                <a:effectLst/>
                <a:latin typeface="Consolas" panose="020B0609020204030204" pitchFamily="49" charset="0"/>
              </a:rPr>
              <a:t>result2= (list(</a:t>
            </a:r>
            <a:r>
              <a:rPr lang="en-US" sz="1000" b="0" dirty="0" err="1">
                <a:solidFill>
                  <a:srgbClr val="002060"/>
                </a:solidFill>
                <a:effectLst/>
                <a:latin typeface="Consolas" panose="020B0609020204030204" pitchFamily="49" charset="0"/>
              </a:rPr>
              <a:t>amazon.find</a:t>
            </a:r>
            <a:r>
              <a:rPr lang="en-US" sz="1000" b="0" dirty="0">
                <a:solidFill>
                  <a:srgbClr val="002060"/>
                </a:solidFill>
                <a:effectLst/>
                <a:latin typeface="Consolas" panose="020B0609020204030204" pitchFamily="49" charset="0"/>
              </a:rPr>
              <a:t>(query, fields).sort(sort).limit(limit)))</a:t>
            </a:r>
          </a:p>
          <a:p>
            <a:endParaRPr lang="en-US" sz="1100" b="0" dirty="0">
              <a:solidFill>
                <a:srgbClr val="002060"/>
              </a:solidFill>
              <a:effectLst/>
              <a:latin typeface="Consolas" panose="020B0609020204030204" pitchFamily="49" charset="0"/>
            </a:endParaRPr>
          </a:p>
          <a:p>
            <a:r>
              <a:rPr lang="en-US" sz="1100" b="0" dirty="0">
                <a:solidFill>
                  <a:srgbClr val="002060"/>
                </a:solidFill>
                <a:effectLst/>
                <a:latin typeface="Consolas" panose="020B0609020204030204" pitchFamily="49" charset="0"/>
              </a:rPr>
              <a:t> </a:t>
            </a:r>
            <a:endParaRPr lang="en-US" dirty="0"/>
          </a:p>
        </p:txBody>
      </p:sp>
      <p:pic>
        <p:nvPicPr>
          <p:cNvPr id="9" name="Picture 8" descr="A person sitting on a stack of coins with a computer">
            <a:extLst>
              <a:ext uri="{FF2B5EF4-FFF2-40B4-BE49-F238E27FC236}">
                <a16:creationId xmlns:a16="http://schemas.microsoft.com/office/drawing/2014/main" id="{1A86BE59-53C5-7013-443A-1ABEE5E3DC85}"/>
              </a:ext>
            </a:extLst>
          </p:cNvPr>
          <p:cNvPicPr>
            <a:picLocks noChangeAspect="1"/>
          </p:cNvPicPr>
          <p:nvPr/>
        </p:nvPicPr>
        <p:blipFill>
          <a:blip r:embed="rId3"/>
          <a:stretch>
            <a:fillRect/>
          </a:stretch>
        </p:blipFill>
        <p:spPr>
          <a:xfrm>
            <a:off x="6576599" y="1143000"/>
            <a:ext cx="4682505" cy="4678104"/>
          </a:xfrm>
          <a:prstGeom prst="rect">
            <a:avLst/>
          </a:prstGeom>
        </p:spPr>
      </p:pic>
    </p:spTree>
    <p:extLst>
      <p:ext uri="{BB962C8B-B14F-4D97-AF65-F5344CB8AC3E}">
        <p14:creationId xmlns:p14="http://schemas.microsoft.com/office/powerpoint/2010/main" val="187316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B6B8DEB-136B-0FE8-954A-6592C14E64E6}"/>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4</a:t>
            </a:r>
            <a:r>
              <a:rPr lang="en-US" dirty="0"/>
              <a:t>.</a:t>
            </a:r>
          </a:p>
        </p:txBody>
      </p:sp>
      <p:sp>
        <p:nvSpPr>
          <p:cNvPr id="4" name="Rectangle 3">
            <a:extLst>
              <a:ext uri="{FF2B5EF4-FFF2-40B4-BE49-F238E27FC236}">
                <a16:creationId xmlns:a16="http://schemas.microsoft.com/office/drawing/2014/main" id="{B2648D7B-DEBB-C690-5197-055F98109E17}"/>
              </a:ext>
            </a:extLst>
          </p:cNvPr>
          <p:cNvSpPr/>
          <p:nvPr/>
        </p:nvSpPr>
        <p:spPr>
          <a:xfrm>
            <a:off x="1828800" y="238580"/>
            <a:ext cx="8782050"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u="sng" dirty="0">
                <a:solidFill>
                  <a:schemeClr val="accent2"/>
                </a:solidFill>
              </a:rPr>
              <a:t>Fig. 1           Top 5 Most Popular Computer USBs with rating score &gt;= 4</a:t>
            </a:r>
          </a:p>
        </p:txBody>
      </p:sp>
      <p:sp>
        <p:nvSpPr>
          <p:cNvPr id="2" name="TextBox 1">
            <a:extLst>
              <a:ext uri="{FF2B5EF4-FFF2-40B4-BE49-F238E27FC236}">
                <a16:creationId xmlns:a16="http://schemas.microsoft.com/office/drawing/2014/main" id="{E5F4CC4E-22AC-39A5-42F1-35A6F2586C5B}"/>
              </a:ext>
            </a:extLst>
          </p:cNvPr>
          <p:cNvSpPr txBox="1"/>
          <p:nvPr/>
        </p:nvSpPr>
        <p:spPr>
          <a:xfrm>
            <a:off x="272239" y="-12464"/>
            <a:ext cx="3332279" cy="369332"/>
          </a:xfrm>
          <a:prstGeom prst="rect">
            <a:avLst/>
          </a:prstGeom>
          <a:noFill/>
        </p:spPr>
        <p:txBody>
          <a:bodyPr wrap="square">
            <a:spAutoFit/>
          </a:bodyPr>
          <a:lstStyle/>
          <a:p>
            <a:r>
              <a:rPr lang="en-US" b="1" u="sng" dirty="0">
                <a:solidFill>
                  <a:srgbClr val="C00000"/>
                </a:solidFill>
              </a:rPr>
              <a:t>Data Visualizations </a:t>
            </a:r>
            <a:endParaRPr lang="en-US" dirty="0"/>
          </a:p>
        </p:txBody>
      </p:sp>
      <p:pic>
        <p:nvPicPr>
          <p:cNvPr id="5" name="Picture 4" descr="A close-up of a graph">
            <a:extLst>
              <a:ext uri="{FF2B5EF4-FFF2-40B4-BE49-F238E27FC236}">
                <a16:creationId xmlns:a16="http://schemas.microsoft.com/office/drawing/2014/main" id="{85BA4CBD-844A-2DDC-D53F-F4F5CD77AE47}"/>
              </a:ext>
            </a:extLst>
          </p:cNvPr>
          <p:cNvPicPr>
            <a:picLocks noChangeAspect="1"/>
          </p:cNvPicPr>
          <p:nvPr/>
        </p:nvPicPr>
        <p:blipFill>
          <a:blip r:embed="rId2"/>
          <a:stretch>
            <a:fillRect/>
          </a:stretch>
        </p:blipFill>
        <p:spPr>
          <a:xfrm>
            <a:off x="754570" y="650377"/>
            <a:ext cx="10362959" cy="2951580"/>
          </a:xfrm>
          <a:prstGeom prst="rect">
            <a:avLst/>
          </a:prstGeom>
        </p:spPr>
      </p:pic>
      <p:graphicFrame>
        <p:nvGraphicFramePr>
          <p:cNvPr id="7" name="Object 6">
            <a:extLst>
              <a:ext uri="{FF2B5EF4-FFF2-40B4-BE49-F238E27FC236}">
                <a16:creationId xmlns:a16="http://schemas.microsoft.com/office/drawing/2014/main" id="{8D9AC1C9-306E-E813-619C-0824A2867FBF}"/>
              </a:ext>
            </a:extLst>
          </p:cNvPr>
          <p:cNvGraphicFramePr>
            <a:graphicFrameLocks noChangeAspect="1"/>
          </p:cNvGraphicFramePr>
          <p:nvPr>
            <p:extLst>
              <p:ext uri="{D42A27DB-BD31-4B8C-83A1-F6EECF244321}">
                <p14:modId xmlns:p14="http://schemas.microsoft.com/office/powerpoint/2010/main" val="3921914272"/>
              </p:ext>
            </p:extLst>
          </p:nvPr>
        </p:nvGraphicFramePr>
        <p:xfrm>
          <a:off x="1938379" y="6136581"/>
          <a:ext cx="2379663" cy="525463"/>
        </p:xfrm>
        <a:graphic>
          <a:graphicData uri="http://schemas.openxmlformats.org/presentationml/2006/ole">
            <mc:AlternateContent xmlns:mc="http://schemas.openxmlformats.org/markup-compatibility/2006">
              <mc:Choice xmlns:v="urn:schemas-microsoft-com:vml" Requires="v">
                <p:oleObj name="Packager Shell Object" showAsIcon="1" r:id="rId3" imgW="2379600" imgH="524880" progId="Package">
                  <p:embed/>
                </p:oleObj>
              </mc:Choice>
              <mc:Fallback>
                <p:oleObj name="Packager Shell Object" showAsIcon="1" r:id="rId3" imgW="2379600" imgH="524880" progId="Package">
                  <p:embed/>
                  <p:pic>
                    <p:nvPicPr>
                      <p:cNvPr id="0" name=""/>
                      <p:cNvPicPr/>
                      <p:nvPr/>
                    </p:nvPicPr>
                    <p:blipFill>
                      <a:blip r:embed="rId4"/>
                      <a:stretch>
                        <a:fillRect/>
                      </a:stretch>
                    </p:blipFill>
                    <p:spPr>
                      <a:xfrm>
                        <a:off x="1938379" y="6136581"/>
                        <a:ext cx="2379663" cy="525463"/>
                      </a:xfrm>
                      <a:prstGeom prst="rect">
                        <a:avLst/>
                      </a:prstGeom>
                    </p:spPr>
                  </p:pic>
                </p:oleObj>
              </mc:Fallback>
            </mc:AlternateContent>
          </a:graphicData>
        </a:graphic>
      </p:graphicFrame>
      <p:pic>
        <p:nvPicPr>
          <p:cNvPr id="9" name="Picture 8" descr="A screenshot of a computer&#10;&#10;Description automatically generated">
            <a:extLst>
              <a:ext uri="{FF2B5EF4-FFF2-40B4-BE49-F238E27FC236}">
                <a16:creationId xmlns:a16="http://schemas.microsoft.com/office/drawing/2014/main" id="{86497DC5-8F5B-501B-D13E-650821C696F7}"/>
              </a:ext>
            </a:extLst>
          </p:cNvPr>
          <p:cNvPicPr>
            <a:picLocks noChangeAspect="1"/>
          </p:cNvPicPr>
          <p:nvPr/>
        </p:nvPicPr>
        <p:blipFill>
          <a:blip r:embed="rId5"/>
          <a:stretch>
            <a:fillRect/>
          </a:stretch>
        </p:blipFill>
        <p:spPr>
          <a:xfrm>
            <a:off x="272239" y="3696433"/>
            <a:ext cx="11153775" cy="2345672"/>
          </a:xfrm>
          <a:prstGeom prst="rect">
            <a:avLst/>
          </a:prstGeom>
        </p:spPr>
      </p:pic>
    </p:spTree>
    <p:extLst>
      <p:ext uri="{BB962C8B-B14F-4D97-AF65-F5344CB8AC3E}">
        <p14:creationId xmlns:p14="http://schemas.microsoft.com/office/powerpoint/2010/main" val="1400439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CFB245F-06FD-D422-8A04-4A5F6E8EE6F1}"/>
              </a:ext>
            </a:extLst>
          </p:cNvPr>
          <p:cNvSpPr>
            <a:spLocks noGrp="1"/>
          </p:cNvSpPr>
          <p:nvPr>
            <p:ph type="ctrTitle"/>
          </p:nvPr>
        </p:nvSpPr>
        <p:spPr>
          <a:xfrm>
            <a:off x="1666828" y="216548"/>
            <a:ext cx="2581322" cy="793102"/>
          </a:xfrm>
        </p:spPr>
        <p:txBody>
          <a:bodyPr>
            <a:noAutofit/>
          </a:bodyPr>
          <a:lstStyle/>
          <a:p>
            <a:pPr algn="ctr"/>
            <a:r>
              <a:rPr lang="en-US" sz="3600" b="1" dirty="0">
                <a:solidFill>
                  <a:schemeClr val="accent2"/>
                </a:solidFill>
                <a:latin typeface="Aparajita" panose="02020603050405020304" pitchFamily="18" charset="0"/>
                <a:cs typeface="Aparajita" panose="02020603050405020304" pitchFamily="18" charset="0"/>
              </a:rPr>
              <a:t>Observations</a:t>
            </a:r>
          </a:p>
        </p:txBody>
      </p:sp>
      <p:sp>
        <p:nvSpPr>
          <p:cNvPr id="11" name="Subtitle 10">
            <a:extLst>
              <a:ext uri="{FF2B5EF4-FFF2-40B4-BE49-F238E27FC236}">
                <a16:creationId xmlns:a16="http://schemas.microsoft.com/office/drawing/2014/main" id="{3C8D94D4-D377-108D-A36D-839266D8DF3A}"/>
              </a:ext>
            </a:extLst>
          </p:cNvPr>
          <p:cNvSpPr>
            <a:spLocks noGrp="1"/>
          </p:cNvSpPr>
          <p:nvPr>
            <p:ph type="subTitle" idx="1"/>
          </p:nvPr>
        </p:nvSpPr>
        <p:spPr>
          <a:xfrm>
            <a:off x="6210302" y="742950"/>
            <a:ext cx="5619748" cy="5372099"/>
          </a:xfrm>
        </p:spPr>
        <p:txBody>
          <a:bodyPr>
            <a:normAutofit/>
          </a:bodyPr>
          <a:lstStyle/>
          <a:p>
            <a:endParaRPr lang="en-US" sz="1400" b="0" u="sng" dirty="0">
              <a:solidFill>
                <a:schemeClr val="accent2">
                  <a:lumMod val="75000"/>
                </a:schemeClr>
              </a:solidFill>
              <a:effectLst/>
              <a:latin typeface="Abadi" panose="020B0604020104020204" pitchFamily="34" charset="0"/>
              <a:cs typeface="Times New Roman" panose="02020603050405020304" pitchFamily="18" charset="0"/>
            </a:endParaRPr>
          </a:p>
          <a:p>
            <a:r>
              <a:rPr lang="en-US" sz="2000" b="1" u="sng" dirty="0">
                <a:solidFill>
                  <a:schemeClr val="accent2">
                    <a:lumMod val="75000"/>
                  </a:schemeClr>
                </a:solidFill>
                <a:effectLst/>
                <a:latin typeface="Abadi" panose="020B0604020104020204" pitchFamily="34" charset="0"/>
                <a:cs typeface="Times New Roman" panose="02020603050405020304" pitchFamily="18" charset="0"/>
              </a:rPr>
              <a:t>Computer USB Cables:</a:t>
            </a:r>
            <a:endParaRPr lang="en-US" sz="2000" b="0" u="sng" dirty="0">
              <a:solidFill>
                <a:schemeClr val="accent2">
                  <a:lumMod val="75000"/>
                </a:schemeClr>
              </a:solidFill>
              <a:effectLst/>
              <a:latin typeface="Abadi" panose="020B0604020104020204" pitchFamily="34" charset="0"/>
              <a:cs typeface="Times New Roman" panose="02020603050405020304" pitchFamily="18" charset="0"/>
            </a:endParaRPr>
          </a:p>
          <a:p>
            <a:r>
              <a:rPr lang="en-US" sz="1400" b="0" dirty="0">
                <a:solidFill>
                  <a:schemeClr val="accent2">
                    <a:lumMod val="75000"/>
                  </a:schemeClr>
                </a:solidFill>
                <a:effectLst/>
                <a:latin typeface="Abadi" panose="020B0604020104020204" pitchFamily="34" charset="0"/>
                <a:cs typeface="Times New Roman" panose="02020603050405020304" pitchFamily="18" charset="0"/>
              </a:rPr>
              <a:t>- My Amazon dataset has a total of 159 computer USB cables. </a:t>
            </a:r>
          </a:p>
          <a:p>
            <a:r>
              <a:rPr lang="en-US" sz="1400" b="0" dirty="0">
                <a:solidFill>
                  <a:schemeClr val="accent2">
                    <a:lumMod val="75000"/>
                  </a:schemeClr>
                </a:solidFill>
                <a:effectLst/>
                <a:latin typeface="Abadi" panose="020B0604020104020204" pitchFamily="34" charset="0"/>
                <a:cs typeface="Times New Roman" panose="02020603050405020304" pitchFamily="18" charset="0"/>
              </a:rPr>
              <a:t>- {"</a:t>
            </a:r>
            <a:r>
              <a:rPr lang="en-US" sz="1400" b="0" dirty="0" err="1">
                <a:solidFill>
                  <a:schemeClr val="accent2">
                    <a:lumMod val="75000"/>
                  </a:schemeClr>
                </a:solidFill>
                <a:effectLst/>
                <a:latin typeface="Abadi" panose="020B0604020104020204" pitchFamily="34" charset="0"/>
                <a:cs typeface="Times New Roman" panose="02020603050405020304" pitchFamily="18" charset="0"/>
              </a:rPr>
              <a:t>Product_id</a:t>
            </a:r>
            <a:r>
              <a:rPr lang="en-US" sz="1400" b="0" dirty="0">
                <a:solidFill>
                  <a:schemeClr val="accent2">
                    <a:lumMod val="75000"/>
                  </a:schemeClr>
                </a:solidFill>
                <a:effectLst/>
                <a:latin typeface="Abadi" panose="020B0604020104020204" pitchFamily="34" charset="0"/>
                <a:cs typeface="Times New Roman" panose="02020603050405020304" pitchFamily="18" charset="0"/>
              </a:rPr>
              <a:t>": B07DC4RZPY, "</a:t>
            </a:r>
            <a:r>
              <a:rPr lang="en-US" sz="1400" b="0" dirty="0" err="1">
                <a:solidFill>
                  <a:schemeClr val="accent2">
                    <a:lumMod val="75000"/>
                  </a:schemeClr>
                </a:solidFill>
                <a:effectLst/>
                <a:latin typeface="Abadi" panose="020B0604020104020204" pitchFamily="34" charset="0"/>
                <a:cs typeface="Times New Roman" panose="02020603050405020304" pitchFamily="18" charset="0"/>
              </a:rPr>
              <a:t>Product_name</a:t>
            </a:r>
            <a:r>
              <a:rPr lang="en-US" sz="1400" b="0" dirty="0">
                <a:solidFill>
                  <a:schemeClr val="accent2">
                    <a:lumMod val="75000"/>
                  </a:schemeClr>
                </a:solidFill>
                <a:effectLst/>
                <a:latin typeface="Abadi" panose="020B0604020104020204" pitchFamily="34" charset="0"/>
                <a:cs typeface="Times New Roman" panose="02020603050405020304" pitchFamily="18" charset="0"/>
              </a:rPr>
              <a:t>": Amazon Basics USB A to Lightning </a:t>
            </a:r>
            <a:r>
              <a:rPr lang="en-US" sz="1400" b="0" dirty="0" err="1">
                <a:solidFill>
                  <a:schemeClr val="accent2">
                    <a:lumMod val="75000"/>
                  </a:schemeClr>
                </a:solidFill>
                <a:effectLst/>
                <a:latin typeface="Abadi" panose="020B0604020104020204" pitchFamily="34" charset="0"/>
                <a:cs typeface="Times New Roman" panose="02020603050405020304" pitchFamily="18" charset="0"/>
              </a:rPr>
              <a:t>MFi</a:t>
            </a:r>
            <a:r>
              <a:rPr lang="en-US" sz="1400" b="0" dirty="0">
                <a:solidFill>
                  <a:schemeClr val="accent2">
                    <a:lumMod val="75000"/>
                  </a:schemeClr>
                </a:solidFill>
                <a:effectLst/>
                <a:latin typeface="Abadi" panose="020B0604020104020204" pitchFamily="34" charset="0"/>
                <a:cs typeface="Times New Roman" panose="02020603050405020304" pitchFamily="18" charset="0"/>
              </a:rPr>
              <a:t> Certified...} is the most popular computer USB cable with 1,78,817 rating counts, with a rating score &gt;= 4, in our Amazon dataset.</a:t>
            </a:r>
          </a:p>
          <a:p>
            <a:endParaRPr lang="en-US" sz="1400" b="0" dirty="0">
              <a:solidFill>
                <a:schemeClr val="accent2">
                  <a:lumMod val="75000"/>
                </a:schemeClr>
              </a:solidFill>
              <a:effectLst/>
              <a:latin typeface="Abadi" panose="020B0604020104020204" pitchFamily="34" charset="0"/>
              <a:cs typeface="Times New Roman" panose="02020603050405020304" pitchFamily="18" charset="0"/>
            </a:endParaRPr>
          </a:p>
          <a:p>
            <a:r>
              <a:rPr lang="en-US" sz="1400" b="0" dirty="0">
                <a:solidFill>
                  <a:schemeClr val="accent2">
                    <a:lumMod val="75000"/>
                  </a:schemeClr>
                </a:solidFill>
                <a:effectLst/>
                <a:latin typeface="Abadi" panose="020B0604020104020204" pitchFamily="34" charset="0"/>
                <a:cs typeface="Times New Roman" panose="02020603050405020304" pitchFamily="18" charset="0"/>
              </a:rPr>
              <a:t>- I used sentiment analysis on the "</a:t>
            </a:r>
            <a:r>
              <a:rPr lang="en-US" sz="1400" b="0" dirty="0" err="1">
                <a:solidFill>
                  <a:schemeClr val="accent2">
                    <a:lumMod val="75000"/>
                  </a:schemeClr>
                </a:solidFill>
                <a:effectLst/>
                <a:latin typeface="Abadi" panose="020B0604020104020204" pitchFamily="34" charset="0"/>
                <a:cs typeface="Times New Roman" panose="02020603050405020304" pitchFamily="18" charset="0"/>
              </a:rPr>
              <a:t>review"_content</a:t>
            </a:r>
            <a:r>
              <a:rPr lang="en-US" sz="1400" b="0" dirty="0">
                <a:solidFill>
                  <a:schemeClr val="accent2">
                    <a:lumMod val="75000"/>
                  </a:schemeClr>
                </a:solidFill>
                <a:effectLst/>
                <a:latin typeface="Abadi" panose="020B0604020104020204" pitchFamily="34" charset="0"/>
                <a:cs typeface="Times New Roman" panose="02020603050405020304" pitchFamily="18" charset="0"/>
              </a:rPr>
              <a:t>" column of top 5 computer USB products' and found the overall positive reviews, as indicated by the positive polarity scores. Likewise, the reviews appear to contain a mix of subjective opinions and objective statements, with subjectivity scores in the moderate range.</a:t>
            </a:r>
          </a:p>
          <a:p>
            <a:endParaRPr lang="en-US" dirty="0"/>
          </a:p>
        </p:txBody>
      </p:sp>
      <p:sp>
        <p:nvSpPr>
          <p:cNvPr id="9" name="Slide Number Placeholder 8">
            <a:extLst>
              <a:ext uri="{FF2B5EF4-FFF2-40B4-BE49-F238E27FC236}">
                <a16:creationId xmlns:a16="http://schemas.microsoft.com/office/drawing/2014/main" id="{C81DC393-629B-6E59-519B-99D06501D1C7}"/>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3" name="Picture 2" descr="A screenshot of a computer&#10;&#10;Description automatically generated">
            <a:extLst>
              <a:ext uri="{FF2B5EF4-FFF2-40B4-BE49-F238E27FC236}">
                <a16:creationId xmlns:a16="http://schemas.microsoft.com/office/drawing/2014/main" id="{525CBDAA-6222-B854-6417-31FD50A5AD30}"/>
              </a:ext>
            </a:extLst>
          </p:cNvPr>
          <p:cNvPicPr>
            <a:picLocks noChangeAspect="1"/>
          </p:cNvPicPr>
          <p:nvPr/>
        </p:nvPicPr>
        <p:blipFill>
          <a:blip r:embed="rId2"/>
          <a:stretch>
            <a:fillRect/>
          </a:stretch>
        </p:blipFill>
        <p:spPr>
          <a:xfrm>
            <a:off x="245386" y="1473602"/>
            <a:ext cx="5736313" cy="3879448"/>
          </a:xfrm>
          <a:prstGeom prst="rect">
            <a:avLst/>
          </a:prstGeom>
        </p:spPr>
      </p:pic>
    </p:spTree>
    <p:extLst>
      <p:ext uri="{BB962C8B-B14F-4D97-AF65-F5344CB8AC3E}">
        <p14:creationId xmlns:p14="http://schemas.microsoft.com/office/powerpoint/2010/main" val="3489744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B6B8DEB-136B-0FE8-954A-6592C14E64E6}"/>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5</a:t>
            </a:r>
            <a:r>
              <a:rPr lang="en-US" dirty="0"/>
              <a:t>.</a:t>
            </a:r>
          </a:p>
        </p:txBody>
      </p:sp>
      <p:sp>
        <p:nvSpPr>
          <p:cNvPr id="4" name="Rectangle 3">
            <a:extLst>
              <a:ext uri="{FF2B5EF4-FFF2-40B4-BE49-F238E27FC236}">
                <a16:creationId xmlns:a16="http://schemas.microsoft.com/office/drawing/2014/main" id="{B2648D7B-DEBB-C690-5197-055F98109E17}"/>
              </a:ext>
            </a:extLst>
          </p:cNvPr>
          <p:cNvSpPr/>
          <p:nvPr/>
        </p:nvSpPr>
        <p:spPr>
          <a:xfrm>
            <a:off x="2725380" y="36462"/>
            <a:ext cx="7296149"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u="sng" dirty="0">
                <a:solidFill>
                  <a:schemeClr val="accent2"/>
                </a:solidFill>
                <a:latin typeface="Amasis MT Pro Black" panose="02040A04050005020304" pitchFamily="18" charset="0"/>
              </a:rPr>
              <a:t>Fig2.  5 Most Popular TV HDMIs</a:t>
            </a:r>
          </a:p>
        </p:txBody>
      </p:sp>
      <p:sp>
        <p:nvSpPr>
          <p:cNvPr id="3" name="TextBox 2">
            <a:extLst>
              <a:ext uri="{FF2B5EF4-FFF2-40B4-BE49-F238E27FC236}">
                <a16:creationId xmlns:a16="http://schemas.microsoft.com/office/drawing/2014/main" id="{BD4B6681-2522-F1C4-8611-E7DC6248785E}"/>
              </a:ext>
            </a:extLst>
          </p:cNvPr>
          <p:cNvSpPr txBox="1"/>
          <p:nvPr/>
        </p:nvSpPr>
        <p:spPr>
          <a:xfrm>
            <a:off x="388931" y="119835"/>
            <a:ext cx="3332279" cy="369332"/>
          </a:xfrm>
          <a:prstGeom prst="rect">
            <a:avLst/>
          </a:prstGeom>
          <a:noFill/>
        </p:spPr>
        <p:txBody>
          <a:bodyPr wrap="square">
            <a:spAutoFit/>
          </a:bodyPr>
          <a:lstStyle/>
          <a:p>
            <a:r>
              <a:rPr lang="en-US" b="1" u="sng" dirty="0">
                <a:solidFill>
                  <a:srgbClr val="C00000"/>
                </a:solidFill>
              </a:rPr>
              <a:t>Data Visualizations </a:t>
            </a:r>
            <a:endParaRPr lang="en-US" dirty="0"/>
          </a:p>
        </p:txBody>
      </p:sp>
      <p:pic>
        <p:nvPicPr>
          <p:cNvPr id="13" name="Content Placeholder 12" descr="A blue and pink circle with white text">
            <a:extLst>
              <a:ext uri="{FF2B5EF4-FFF2-40B4-BE49-F238E27FC236}">
                <a16:creationId xmlns:a16="http://schemas.microsoft.com/office/drawing/2014/main" id="{1FFA8FC6-E660-9AF8-CBDF-C298E6366CB9}"/>
              </a:ext>
            </a:extLst>
          </p:cNvPr>
          <p:cNvPicPr>
            <a:picLocks noGrp="1" noChangeAspect="1"/>
          </p:cNvPicPr>
          <p:nvPr>
            <p:ph idx="1"/>
          </p:nvPr>
        </p:nvPicPr>
        <p:blipFill>
          <a:blip r:embed="rId2"/>
          <a:stretch>
            <a:fillRect/>
          </a:stretch>
        </p:blipFill>
        <p:spPr>
          <a:xfrm>
            <a:off x="2593259" y="529368"/>
            <a:ext cx="7428270" cy="3185214"/>
          </a:xfrm>
        </p:spPr>
      </p:pic>
      <p:graphicFrame>
        <p:nvGraphicFramePr>
          <p:cNvPr id="15" name="Object 14">
            <a:extLst>
              <a:ext uri="{FF2B5EF4-FFF2-40B4-BE49-F238E27FC236}">
                <a16:creationId xmlns:a16="http://schemas.microsoft.com/office/drawing/2014/main" id="{57A406A6-D152-138D-17F6-88251D668AF7}"/>
              </a:ext>
            </a:extLst>
          </p:cNvPr>
          <p:cNvGraphicFramePr>
            <a:graphicFrameLocks noChangeAspect="1"/>
          </p:cNvGraphicFramePr>
          <p:nvPr>
            <p:extLst>
              <p:ext uri="{D42A27DB-BD31-4B8C-83A1-F6EECF244321}">
                <p14:modId xmlns:p14="http://schemas.microsoft.com/office/powerpoint/2010/main" val="1262052456"/>
              </p:ext>
            </p:extLst>
          </p:nvPr>
        </p:nvGraphicFramePr>
        <p:xfrm>
          <a:off x="114300" y="2497483"/>
          <a:ext cx="2495550" cy="525463"/>
        </p:xfrm>
        <a:graphic>
          <a:graphicData uri="http://schemas.openxmlformats.org/presentationml/2006/ole">
            <mc:AlternateContent xmlns:mc="http://schemas.openxmlformats.org/markup-compatibility/2006">
              <mc:Choice xmlns:v="urn:schemas-microsoft-com:vml" Requires="v">
                <p:oleObj name="Packager Shell Object" showAsIcon="1" r:id="rId3" imgW="2496240" imgH="524880" progId="Package">
                  <p:embed/>
                </p:oleObj>
              </mc:Choice>
              <mc:Fallback>
                <p:oleObj name="Packager Shell Object" showAsIcon="1" r:id="rId3" imgW="2496240" imgH="524880" progId="Package">
                  <p:embed/>
                  <p:pic>
                    <p:nvPicPr>
                      <p:cNvPr id="0" name=""/>
                      <p:cNvPicPr/>
                      <p:nvPr/>
                    </p:nvPicPr>
                    <p:blipFill>
                      <a:blip r:embed="rId4"/>
                      <a:stretch>
                        <a:fillRect/>
                      </a:stretch>
                    </p:blipFill>
                    <p:spPr>
                      <a:xfrm>
                        <a:off x="114300" y="2497483"/>
                        <a:ext cx="2495550" cy="525463"/>
                      </a:xfrm>
                      <a:prstGeom prst="rect">
                        <a:avLst/>
                      </a:prstGeom>
                    </p:spPr>
                  </p:pic>
                </p:oleObj>
              </mc:Fallback>
            </mc:AlternateContent>
          </a:graphicData>
        </a:graphic>
      </p:graphicFrame>
      <p:pic>
        <p:nvPicPr>
          <p:cNvPr id="18" name="Picture 17" descr="A screenshot of a computer&#10;&#10;Description automatically generated">
            <a:extLst>
              <a:ext uri="{FF2B5EF4-FFF2-40B4-BE49-F238E27FC236}">
                <a16:creationId xmlns:a16="http://schemas.microsoft.com/office/drawing/2014/main" id="{B4E74B6A-A6AA-021A-E707-CE7236828F3C}"/>
              </a:ext>
            </a:extLst>
          </p:cNvPr>
          <p:cNvPicPr>
            <a:picLocks noChangeAspect="1"/>
          </p:cNvPicPr>
          <p:nvPr/>
        </p:nvPicPr>
        <p:blipFill>
          <a:blip r:embed="rId5"/>
          <a:stretch>
            <a:fillRect/>
          </a:stretch>
        </p:blipFill>
        <p:spPr>
          <a:xfrm>
            <a:off x="222606" y="3764033"/>
            <a:ext cx="11746787" cy="2534458"/>
          </a:xfrm>
          <a:prstGeom prst="rect">
            <a:avLst/>
          </a:prstGeom>
        </p:spPr>
      </p:pic>
    </p:spTree>
    <p:extLst>
      <p:ext uri="{BB962C8B-B14F-4D97-AF65-F5344CB8AC3E}">
        <p14:creationId xmlns:p14="http://schemas.microsoft.com/office/powerpoint/2010/main" val="3170716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67D53-2604-62CE-DAEA-2309F193642B}"/>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C48AAB0B-9AA2-B994-B987-BC9D0ACC8E69}"/>
              </a:ext>
            </a:extLst>
          </p:cNvPr>
          <p:cNvSpPr>
            <a:spLocks noGrp="1"/>
          </p:cNvSpPr>
          <p:nvPr>
            <p:ph type="ctrTitle"/>
          </p:nvPr>
        </p:nvSpPr>
        <p:spPr>
          <a:xfrm>
            <a:off x="1562052" y="235598"/>
            <a:ext cx="2609897" cy="793102"/>
          </a:xfrm>
        </p:spPr>
        <p:txBody>
          <a:bodyPr>
            <a:noAutofit/>
          </a:bodyPr>
          <a:lstStyle/>
          <a:p>
            <a:pPr algn="ctr"/>
            <a:r>
              <a:rPr lang="en-US" sz="4000" b="1" dirty="0">
                <a:solidFill>
                  <a:schemeClr val="accent2"/>
                </a:solidFill>
                <a:latin typeface="Aparajita" panose="02020603050405020304" pitchFamily="18" charset="0"/>
                <a:cs typeface="Aparajita" panose="02020603050405020304" pitchFamily="18" charset="0"/>
              </a:rPr>
              <a:t>Observations</a:t>
            </a:r>
          </a:p>
        </p:txBody>
      </p:sp>
      <p:sp>
        <p:nvSpPr>
          <p:cNvPr id="11" name="Subtitle 10">
            <a:extLst>
              <a:ext uri="{FF2B5EF4-FFF2-40B4-BE49-F238E27FC236}">
                <a16:creationId xmlns:a16="http://schemas.microsoft.com/office/drawing/2014/main" id="{4C1A676D-EC95-D4BC-BD19-406B74DBC142}"/>
              </a:ext>
            </a:extLst>
          </p:cNvPr>
          <p:cNvSpPr>
            <a:spLocks noGrp="1"/>
          </p:cNvSpPr>
          <p:nvPr>
            <p:ph type="subTitle" idx="1"/>
          </p:nvPr>
        </p:nvSpPr>
        <p:spPr>
          <a:xfrm>
            <a:off x="6210302" y="742950"/>
            <a:ext cx="5619748" cy="5372099"/>
          </a:xfrm>
        </p:spPr>
        <p:txBody>
          <a:bodyPr>
            <a:normAutofit/>
          </a:bodyPr>
          <a:lstStyle/>
          <a:p>
            <a:endParaRPr lang="en-US" sz="1400" b="0" u="sng" dirty="0">
              <a:solidFill>
                <a:schemeClr val="accent2">
                  <a:lumMod val="75000"/>
                </a:schemeClr>
              </a:solidFill>
              <a:effectLst/>
              <a:latin typeface="Abadi" panose="020B0604020104020204" pitchFamily="34" charset="0"/>
              <a:cs typeface="Times New Roman" panose="02020603050405020304" pitchFamily="18" charset="0"/>
            </a:endParaRPr>
          </a:p>
          <a:p>
            <a:r>
              <a:rPr lang="en-US" sz="2800" b="1" u="sng" dirty="0">
                <a:solidFill>
                  <a:schemeClr val="accent2">
                    <a:lumMod val="75000"/>
                  </a:schemeClr>
                </a:solidFill>
                <a:effectLst/>
                <a:latin typeface="Abadi" panose="020B0604020104020204" pitchFamily="34" charset="0"/>
                <a:cs typeface="Times New Roman" panose="02020603050405020304" pitchFamily="18" charset="0"/>
              </a:rPr>
              <a:t>TV HDMIs Cables</a:t>
            </a:r>
          </a:p>
          <a:p>
            <a:r>
              <a:rPr lang="en-US" b="0" dirty="0">
                <a:solidFill>
                  <a:schemeClr val="accent2">
                    <a:lumMod val="75000"/>
                  </a:schemeClr>
                </a:solidFill>
                <a:effectLst/>
                <a:latin typeface="Times New Roman" panose="02020603050405020304" pitchFamily="18" charset="0"/>
                <a:cs typeface="Times New Roman" panose="02020603050405020304" pitchFamily="18" charset="0"/>
              </a:rPr>
              <a:t>The total number of items that are TV HDMI cables in the result is 21.</a:t>
            </a:r>
          </a:p>
          <a:p>
            <a:r>
              <a:rPr lang="en-US" b="0" dirty="0">
                <a:solidFill>
                  <a:schemeClr val="accent2">
                    <a:lumMod val="75000"/>
                  </a:schemeClr>
                </a:solidFill>
                <a:effectLst/>
                <a:latin typeface="Times New Roman" panose="02020603050405020304" pitchFamily="18" charset="0"/>
                <a:cs typeface="Times New Roman" panose="02020603050405020304" pitchFamily="18" charset="0"/>
              </a:rPr>
              <a:t>- </a:t>
            </a:r>
            <a:r>
              <a:rPr lang="en-US" b="1" dirty="0">
                <a:solidFill>
                  <a:schemeClr val="accent2">
                    <a:lumMod val="75000"/>
                  </a:schemeClr>
                </a:solidFill>
                <a:effectLst/>
                <a:latin typeface="Times New Roman" panose="02020603050405020304" pitchFamily="18" charset="0"/>
                <a:cs typeface="Times New Roman" panose="02020603050405020304" pitchFamily="18" charset="0"/>
              </a:rPr>
              <a:t>**{"</a:t>
            </a:r>
            <a:r>
              <a:rPr lang="en-US" b="1" dirty="0" err="1">
                <a:solidFill>
                  <a:schemeClr val="accent2">
                    <a:lumMod val="75000"/>
                  </a:schemeClr>
                </a:solidFill>
                <a:effectLst/>
                <a:latin typeface="Times New Roman" panose="02020603050405020304" pitchFamily="18" charset="0"/>
                <a:cs typeface="Times New Roman" panose="02020603050405020304" pitchFamily="18" charset="0"/>
              </a:rPr>
              <a:t>product_id</a:t>
            </a:r>
            <a:r>
              <a:rPr lang="en-US" b="1" dirty="0">
                <a:solidFill>
                  <a:schemeClr val="accent2">
                    <a:lumMod val="75000"/>
                  </a:schemeClr>
                </a:solidFill>
                <a:effectLst/>
                <a:latin typeface="Times New Roman" panose="02020603050405020304" pitchFamily="18" charset="0"/>
                <a:cs typeface="Times New Roman" panose="02020603050405020304" pitchFamily="18" charset="0"/>
              </a:rPr>
              <a:t>" : B014I8SX4Y, "</a:t>
            </a:r>
            <a:r>
              <a:rPr lang="en-US" b="1" dirty="0" err="1">
                <a:solidFill>
                  <a:schemeClr val="accent2">
                    <a:lumMod val="75000"/>
                  </a:schemeClr>
                </a:solidFill>
                <a:effectLst/>
                <a:latin typeface="Times New Roman" panose="02020603050405020304" pitchFamily="18" charset="0"/>
                <a:cs typeface="Times New Roman" panose="02020603050405020304" pitchFamily="18" charset="0"/>
              </a:rPr>
              <a:t>product_name</a:t>
            </a:r>
            <a:r>
              <a:rPr lang="en-US" b="1" dirty="0">
                <a:solidFill>
                  <a:schemeClr val="accent2">
                    <a:lumMod val="75000"/>
                  </a:schemeClr>
                </a:solidFill>
                <a:effectLst/>
                <a:latin typeface="Times New Roman" panose="02020603050405020304" pitchFamily="18" charset="0"/>
                <a:cs typeface="Times New Roman" panose="02020603050405020304" pitchFamily="18" charset="0"/>
              </a:rPr>
              <a:t>": Amazon Basics High-Speed HDMI Cable, 6 Feet. }**</a:t>
            </a:r>
            <a:r>
              <a:rPr lang="en-US" b="0" dirty="0">
                <a:solidFill>
                  <a:schemeClr val="accent2">
                    <a:lumMod val="75000"/>
                  </a:schemeClr>
                </a:solidFill>
                <a:effectLst/>
                <a:latin typeface="Times New Roman" panose="02020603050405020304" pitchFamily="18" charset="0"/>
                <a:cs typeface="Times New Roman" panose="02020603050405020304" pitchFamily="18" charset="0"/>
              </a:rPr>
              <a:t> is the most popular TV HDMI in the dataset, with rating counts of 4,26,973. Likewise, overall, the sentiment analysis of the most popular TV HDMI cables suggests that the reviews given by its customers are generally optimistic about the HDMI cables, with varying degrees of positivity and subjectivity.</a:t>
            </a:r>
          </a:p>
          <a:p>
            <a:endParaRPr lang="en-US" dirty="0"/>
          </a:p>
        </p:txBody>
      </p:sp>
      <p:sp>
        <p:nvSpPr>
          <p:cNvPr id="9" name="Slide Number Placeholder 8">
            <a:extLst>
              <a:ext uri="{FF2B5EF4-FFF2-40B4-BE49-F238E27FC236}">
                <a16:creationId xmlns:a16="http://schemas.microsoft.com/office/drawing/2014/main" id="{DCCDABE4-9F95-010F-1457-29799CC87AE5}"/>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4" name="Picture 3" descr="A screenshot of a computer&#10;&#10;Description automatically generated">
            <a:extLst>
              <a:ext uri="{FF2B5EF4-FFF2-40B4-BE49-F238E27FC236}">
                <a16:creationId xmlns:a16="http://schemas.microsoft.com/office/drawing/2014/main" id="{51BE9060-BBA5-70FC-AAAD-100AFF754642}"/>
              </a:ext>
            </a:extLst>
          </p:cNvPr>
          <p:cNvPicPr>
            <a:picLocks noChangeAspect="1"/>
          </p:cNvPicPr>
          <p:nvPr/>
        </p:nvPicPr>
        <p:blipFill>
          <a:blip r:embed="rId2"/>
          <a:stretch>
            <a:fillRect/>
          </a:stretch>
        </p:blipFill>
        <p:spPr>
          <a:xfrm>
            <a:off x="238820" y="1502177"/>
            <a:ext cx="5647629" cy="3641323"/>
          </a:xfrm>
          <a:prstGeom prst="rect">
            <a:avLst/>
          </a:prstGeom>
        </p:spPr>
      </p:pic>
    </p:spTree>
    <p:extLst>
      <p:ext uri="{BB962C8B-B14F-4D97-AF65-F5344CB8AC3E}">
        <p14:creationId xmlns:p14="http://schemas.microsoft.com/office/powerpoint/2010/main" val="255248299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EF084B-5A4B-4E86-9EFC-7F4F11C202FE}">
  <ds:schemaRefs>
    <ds:schemaRef ds:uri="http://schemas.microsoft.com/sharepoint/v3/contenttype/forms"/>
  </ds:schemaRefs>
</ds:datastoreItem>
</file>

<file path=customXml/itemProps2.xml><?xml version="1.0" encoding="utf-8"?>
<ds:datastoreItem xmlns:ds="http://schemas.openxmlformats.org/officeDocument/2006/customXml" ds:itemID="{3F6ABA68-728F-44C2-8940-18E1D6B008E4}">
  <ds:schemaRefs>
    <ds:schemaRef ds:uri="230e9df3-be65-4c73-a93b-d1236ebd677e"/>
    <ds:schemaRef ds:uri="http://www.w3.org/XML/1998/namespace"/>
    <ds:schemaRef ds:uri="http://schemas.openxmlformats.org/package/2006/metadata/core-properties"/>
    <ds:schemaRef ds:uri="http://schemas.microsoft.com/office/2006/documentManagement/types"/>
    <ds:schemaRef ds:uri="http://schemas.microsoft.com/sharepoint/v3"/>
    <ds:schemaRef ds:uri="http://schemas.microsoft.com/office/infopath/2007/PartnerControls"/>
    <ds:schemaRef ds:uri="http://purl.org/dc/dcmitype/"/>
    <ds:schemaRef ds:uri="http://purl.org/dc/terms/"/>
    <ds:schemaRef ds:uri="http://purl.org/dc/elements/1.1/"/>
    <ds:schemaRef ds:uri="16c05727-aa75-4e4a-9b5f-8a80a1165891"/>
    <ds:schemaRef ds:uri="71af3243-3dd4-4a8d-8c0d-dd76da1f02a5"/>
    <ds:schemaRef ds:uri="http://schemas.microsoft.com/office/2006/metadata/properties"/>
  </ds:schemaRefs>
</ds:datastoreItem>
</file>

<file path=customXml/itemProps3.xml><?xml version="1.0" encoding="utf-8"?>
<ds:datastoreItem xmlns:ds="http://schemas.openxmlformats.org/officeDocument/2006/customXml" ds:itemID="{F840516B-48FB-4D57-95FA-8E4F976B93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Wisp</Template>
  <TotalTime>3747</TotalTime>
  <Words>1288</Words>
  <Application>Microsoft Office PowerPoint</Application>
  <PresentationFormat>Widescreen</PresentationFormat>
  <Paragraphs>131</Paragraphs>
  <Slides>21</Slides>
  <Notes>1</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42" baseType="lpstr">
      <vt:lpstr>Abadi</vt:lpstr>
      <vt:lpstr>Amasis MT Pro Black</vt:lpstr>
      <vt:lpstr>Amasis MT Pro Medium</vt:lpstr>
      <vt:lpstr>Aparajita</vt:lpstr>
      <vt:lpstr>Aptos ExtraBold</vt:lpstr>
      <vt:lpstr>Arial</vt:lpstr>
      <vt:lpstr>Britannic Bold</vt:lpstr>
      <vt:lpstr>Calibri</vt:lpstr>
      <vt:lpstr>Century Gothic</vt:lpstr>
      <vt:lpstr>Congenial Light</vt:lpstr>
      <vt:lpstr>Consolas</vt:lpstr>
      <vt:lpstr>Hadassah Friedlaender</vt:lpstr>
      <vt:lpstr>Helvetica Neue</vt:lpstr>
      <vt:lpstr>inherit</vt:lpstr>
      <vt:lpstr>Söhne</vt:lpstr>
      <vt:lpstr>Times New Roman</vt:lpstr>
      <vt:lpstr>var(--subtitle-font)</vt:lpstr>
      <vt:lpstr>var(--title-font)</vt:lpstr>
      <vt:lpstr>Wingdings 3</vt:lpstr>
      <vt:lpstr>Wisp</vt:lpstr>
      <vt:lpstr>Packager Shell Object</vt:lpstr>
      <vt:lpstr>Amazon Sales Dataset</vt:lpstr>
      <vt:lpstr>PowerPoint Presentation</vt:lpstr>
      <vt:lpstr>PowerPoint Presentation</vt:lpstr>
      <vt:lpstr>Database Setup</vt:lpstr>
      <vt:lpstr>PowerPoint Presentation</vt:lpstr>
      <vt:lpstr>PowerPoint Presentation</vt:lpstr>
      <vt:lpstr>Observations</vt:lpstr>
      <vt:lpstr>PowerPoint Presentation</vt:lpstr>
      <vt:lpstr>Observations</vt:lpstr>
      <vt:lpstr>PowerPoint Presentation</vt:lpstr>
      <vt:lpstr>Observations</vt:lpstr>
      <vt:lpstr>PowerPoint Presentation</vt:lpstr>
      <vt:lpstr>Observations</vt:lpstr>
      <vt:lpstr>PowerPoint Presentation</vt:lpstr>
      <vt:lpstr>Observations</vt:lpstr>
      <vt:lpstr>PowerPoint Presentation</vt:lpstr>
      <vt:lpstr>PowerPoint Presentation</vt:lpstr>
      <vt:lpstr>Observations</vt:lpstr>
      <vt:lpstr>Observations and Limitations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Contoso business plan</dc:title>
  <dc:creator>Stuti M. Poudel</dc:creator>
  <cp:lastModifiedBy>Stuti M. Poudel</cp:lastModifiedBy>
  <cp:revision>130</cp:revision>
  <dcterms:created xsi:type="dcterms:W3CDTF">2023-11-19T20:35:33Z</dcterms:created>
  <dcterms:modified xsi:type="dcterms:W3CDTF">2024-02-06T02:02:34Z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